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4" r:id="rId1"/>
  </p:sldMasterIdLst>
  <p:handoutMasterIdLst>
    <p:handoutMasterId r:id="rId42"/>
  </p:handoutMasterIdLst>
  <p:sldIdLst>
    <p:sldId id="256" r:id="rId2"/>
    <p:sldId id="257" r:id="rId3"/>
    <p:sldId id="299" r:id="rId4"/>
    <p:sldId id="301" r:id="rId5"/>
    <p:sldId id="302" r:id="rId6"/>
    <p:sldId id="258" r:id="rId7"/>
    <p:sldId id="259" r:id="rId8"/>
    <p:sldId id="260" r:id="rId9"/>
    <p:sldId id="300" r:id="rId10"/>
    <p:sldId id="315" r:id="rId11"/>
    <p:sldId id="303" r:id="rId12"/>
    <p:sldId id="261" r:id="rId13"/>
    <p:sldId id="304" r:id="rId14"/>
    <p:sldId id="305" r:id="rId15"/>
    <p:sldId id="306" r:id="rId16"/>
    <p:sldId id="307" r:id="rId17"/>
    <p:sldId id="308" r:id="rId18"/>
    <p:sldId id="309" r:id="rId19"/>
    <p:sldId id="310" r:id="rId20"/>
    <p:sldId id="311" r:id="rId21"/>
    <p:sldId id="312" r:id="rId22"/>
    <p:sldId id="313" r:id="rId23"/>
    <p:sldId id="314"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新細明體" charset="-120"/>
        <a:cs typeface="+mn-cs"/>
      </a:defRPr>
    </a:lvl1pPr>
    <a:lvl2pPr marL="457200" algn="l" rtl="0" fontAlgn="base">
      <a:spcBef>
        <a:spcPct val="0"/>
      </a:spcBef>
      <a:spcAft>
        <a:spcPct val="0"/>
      </a:spcAft>
      <a:defRPr kern="1200">
        <a:solidFill>
          <a:schemeClr val="tx1"/>
        </a:solidFill>
        <a:latin typeface="Arial" charset="0"/>
        <a:ea typeface="新細明體" charset="-120"/>
        <a:cs typeface="+mn-cs"/>
      </a:defRPr>
    </a:lvl2pPr>
    <a:lvl3pPr marL="914400" algn="l" rtl="0" fontAlgn="base">
      <a:spcBef>
        <a:spcPct val="0"/>
      </a:spcBef>
      <a:spcAft>
        <a:spcPct val="0"/>
      </a:spcAft>
      <a:defRPr kern="1200">
        <a:solidFill>
          <a:schemeClr val="tx1"/>
        </a:solidFill>
        <a:latin typeface="Arial" charset="0"/>
        <a:ea typeface="新細明體" charset="-120"/>
        <a:cs typeface="+mn-cs"/>
      </a:defRPr>
    </a:lvl3pPr>
    <a:lvl4pPr marL="1371600" algn="l" rtl="0" fontAlgn="base">
      <a:spcBef>
        <a:spcPct val="0"/>
      </a:spcBef>
      <a:spcAft>
        <a:spcPct val="0"/>
      </a:spcAft>
      <a:defRPr kern="1200">
        <a:solidFill>
          <a:schemeClr val="tx1"/>
        </a:solidFill>
        <a:latin typeface="Arial" charset="0"/>
        <a:ea typeface="新細明體" charset="-120"/>
        <a:cs typeface="+mn-cs"/>
      </a:defRPr>
    </a:lvl4pPr>
    <a:lvl5pPr marL="1828800" algn="l" rtl="0" fontAlgn="base">
      <a:spcBef>
        <a:spcPct val="0"/>
      </a:spcBef>
      <a:spcAft>
        <a:spcPct val="0"/>
      </a:spcAft>
      <a:defRPr kern="1200">
        <a:solidFill>
          <a:schemeClr val="tx1"/>
        </a:solidFill>
        <a:latin typeface="Arial" charset="0"/>
        <a:ea typeface="新細明體" charset="-120"/>
        <a:cs typeface="+mn-cs"/>
      </a:defRPr>
    </a:lvl5pPr>
    <a:lvl6pPr marL="2286000" algn="l" defTabSz="914400" rtl="0" eaLnBrk="1" latinLnBrk="0" hangingPunct="1">
      <a:defRPr kern="1200">
        <a:solidFill>
          <a:schemeClr val="tx1"/>
        </a:solidFill>
        <a:latin typeface="Arial" charset="0"/>
        <a:ea typeface="新細明體" charset="-120"/>
        <a:cs typeface="+mn-cs"/>
      </a:defRPr>
    </a:lvl6pPr>
    <a:lvl7pPr marL="2743200" algn="l" defTabSz="914400" rtl="0" eaLnBrk="1" latinLnBrk="0" hangingPunct="1">
      <a:defRPr kern="1200">
        <a:solidFill>
          <a:schemeClr val="tx1"/>
        </a:solidFill>
        <a:latin typeface="Arial" charset="0"/>
        <a:ea typeface="新細明體" charset="-120"/>
        <a:cs typeface="+mn-cs"/>
      </a:defRPr>
    </a:lvl7pPr>
    <a:lvl8pPr marL="3200400" algn="l" defTabSz="914400" rtl="0" eaLnBrk="1" latinLnBrk="0" hangingPunct="1">
      <a:defRPr kern="1200">
        <a:solidFill>
          <a:schemeClr val="tx1"/>
        </a:solidFill>
        <a:latin typeface="Arial" charset="0"/>
        <a:ea typeface="新細明體" charset="-120"/>
        <a:cs typeface="+mn-cs"/>
      </a:defRPr>
    </a:lvl8pPr>
    <a:lvl9pPr marL="3657600" algn="l" defTabSz="914400" rtl="0" eaLnBrk="1" latinLnBrk="0" hangingPunct="1">
      <a:defRPr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FFCC99"/>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atin typeface="Times New Roman" pitchFamily="18" charset="0"/>
                <a:ea typeface="新細明體" charset="-120"/>
                <a:cs typeface="新細明體" charset="-120"/>
              </a:defRPr>
            </a:lvl1pPr>
          </a:lstStyle>
          <a:p>
            <a:pPr>
              <a:defRPr/>
            </a:pPr>
            <a:endParaRPr lang="en-US"/>
          </a:p>
        </p:txBody>
      </p:sp>
      <p:sp>
        <p:nvSpPr>
          <p:cNvPr id="1085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atin typeface="Times New Roman" pitchFamily="18" charset="0"/>
                <a:ea typeface="新細明體" charset="-120"/>
                <a:cs typeface="新細明體" charset="-120"/>
              </a:defRPr>
            </a:lvl1pPr>
          </a:lstStyle>
          <a:p>
            <a:pPr>
              <a:defRPr/>
            </a:pPr>
            <a:endParaRPr lang="en-US"/>
          </a:p>
        </p:txBody>
      </p:sp>
      <p:sp>
        <p:nvSpPr>
          <p:cNvPr id="1085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atin typeface="Times New Roman" pitchFamily="18" charset="0"/>
                <a:ea typeface="新細明體" charset="-120"/>
                <a:cs typeface="新細明體" charset="-120"/>
              </a:defRPr>
            </a:lvl1pPr>
          </a:lstStyle>
          <a:p>
            <a:pPr>
              <a:defRPr/>
            </a:pPr>
            <a:endParaRPr lang="en-US"/>
          </a:p>
        </p:txBody>
      </p:sp>
      <p:sp>
        <p:nvSpPr>
          <p:cNvPr id="1085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Times New Roman" pitchFamily="18" charset="0"/>
                <a:ea typeface="新細明體" charset="-120"/>
                <a:cs typeface="新細明體" charset="-120"/>
              </a:defRPr>
            </a:lvl1pPr>
          </a:lstStyle>
          <a:p>
            <a:pPr>
              <a:defRPr/>
            </a:pPr>
            <a:fld id="{788E8019-6B49-44EE-A14B-05D4FD1083C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B7203B-E46F-4B3E-BA0F-21931DA4FEF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DADE1F-12F7-458F-9457-5D808643F4D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1D32D8-0A44-4264-AAF4-CE98F845EE8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2A6402-1E84-4312-A2AC-36757DBAC34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5E082C-1CD5-4613-AB5B-0B9FF3289F8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FB0283-9189-4C9D-A6ED-A368F6FA82A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CD05F9-3759-4931-9582-9C5E6A672B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B7D8DC2-0B4C-4C81-9082-CEC52666789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4F45D65-4946-4D3F-8658-8107A43180D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9D2E8BF-02F8-45DA-A971-F2BFB9C858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6EE694-FC43-49F4-89C6-8E1157D00E3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36EC20-89B1-429C-B27F-8B7EE0152EA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05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pitchFamily="34" charset="0"/>
                <a:ea typeface="新細明體" charset="-120"/>
                <a:cs typeface="新細明體" charset="-120"/>
              </a:defRPr>
            </a:lvl1pPr>
          </a:lstStyle>
          <a:p>
            <a:pPr>
              <a:defRPr/>
            </a:pPr>
            <a:endParaRPr lang="en-US"/>
          </a:p>
        </p:txBody>
      </p:sp>
      <p:sp>
        <p:nvSpPr>
          <p:cNvPr id="1105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pitchFamily="34" charset="0"/>
                <a:ea typeface="新細明體" charset="-120"/>
                <a:cs typeface="新細明體" charset="-120"/>
              </a:defRPr>
            </a:lvl1pPr>
          </a:lstStyle>
          <a:p>
            <a:pPr>
              <a:defRPr/>
            </a:pPr>
            <a:endParaRPr lang="en-US"/>
          </a:p>
        </p:txBody>
      </p:sp>
      <p:sp>
        <p:nvSpPr>
          <p:cNvPr id="1105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Arial" pitchFamily="34" charset="0"/>
                <a:ea typeface="新細明體" charset="-120"/>
                <a:cs typeface="新細明體" charset="-120"/>
              </a:defRPr>
            </a:lvl1pPr>
          </a:lstStyle>
          <a:p>
            <a:pPr>
              <a:defRPr/>
            </a:pPr>
            <a:fld id="{42EC919D-0323-4AAC-8F9E-1C927CB02C9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Microsoft_Office_Excel_97-2003_Worksheet4.xls"/><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31.xml.rels><?xml version="1.0" encoding="UTF-8" standalone="yes"?>
<Relationships xmlns="http://schemas.openxmlformats.org/package/2006/relationships"><Relationship Id="rId3" Type="http://schemas.openxmlformats.org/officeDocument/2006/relationships/oleObject" Target="../embeddings/Microsoft_Office_Excel_97-2003_Worksheet5.xls"/><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32.xml.rels><?xml version="1.0" encoding="UTF-8" standalone="yes"?>
<Relationships xmlns="http://schemas.openxmlformats.org/package/2006/relationships"><Relationship Id="rId3" Type="http://schemas.openxmlformats.org/officeDocument/2006/relationships/oleObject" Target="../embeddings/Microsoft_Office_Excel_97-2003_Worksheet6.xls"/><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33.xml.rels><?xml version="1.0" encoding="UTF-8" standalone="yes"?>
<Relationships xmlns="http://schemas.openxmlformats.org/package/2006/relationships"><Relationship Id="rId3" Type="http://schemas.openxmlformats.org/officeDocument/2006/relationships/oleObject" Target="../embeddings/Microsoft_Office_Excel_97-2003_Worksheet7.xls"/><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27088" y="4437063"/>
            <a:ext cx="7772400" cy="1871662"/>
          </a:xfrm>
        </p:spPr>
        <p:txBody>
          <a:bodyPr/>
          <a:lstStyle/>
          <a:p>
            <a:pPr eaLnBrk="1" hangingPunct="1"/>
            <a:r>
              <a:rPr lang="en-US" altLang="zh-TW" smtClean="0">
                <a:ea typeface="新細明體" charset="-120"/>
              </a:rPr>
              <a:t>Md. Nuruzzaman, </a:t>
            </a:r>
            <a:r>
              <a:rPr lang="en-US" altLang="zh-TW" i="1" smtClean="0">
                <a:ea typeface="新細明體" charset="-120"/>
              </a:rPr>
              <a:t>Ph.D.</a:t>
            </a:r>
            <a:r>
              <a:rPr lang="en-US" altLang="zh-TW" smtClean="0">
                <a:ea typeface="新細明體" charset="-120"/>
              </a:rPr>
              <a:t/>
            </a:r>
            <a:br>
              <a:rPr lang="en-US" altLang="zh-TW" smtClean="0">
                <a:ea typeface="新細明體" charset="-120"/>
              </a:rPr>
            </a:br>
            <a:r>
              <a:rPr lang="en-US" altLang="zh-TW" smtClean="0">
                <a:ea typeface="新細明體" charset="-120"/>
              </a:rPr>
              <a:t>Director (Training), NAPD</a:t>
            </a:r>
          </a:p>
        </p:txBody>
      </p:sp>
      <p:sp>
        <p:nvSpPr>
          <p:cNvPr id="9219" name="Rectangle 6"/>
          <p:cNvSpPr>
            <a:spLocks noChangeArrowheads="1"/>
          </p:cNvSpPr>
          <p:nvPr/>
        </p:nvSpPr>
        <p:spPr bwMode="auto">
          <a:xfrm>
            <a:off x="971550" y="549275"/>
            <a:ext cx="7843838" cy="1943100"/>
          </a:xfrm>
          <a:prstGeom prst="rect">
            <a:avLst/>
          </a:prstGeom>
          <a:noFill/>
          <a:ln w="9525">
            <a:noFill/>
            <a:miter lim="800000"/>
            <a:headEnd/>
            <a:tailEnd/>
          </a:ln>
        </p:spPr>
        <p:txBody>
          <a:bodyPr anchor="b"/>
          <a:lstStyle/>
          <a:p>
            <a:pPr algn="ctr"/>
            <a:r>
              <a:rPr lang="en-US" altLang="zh-TW" sz="4800">
                <a:solidFill>
                  <a:schemeClr val="tx2"/>
                </a:solidFill>
              </a:rPr>
              <a:t>PRODUCTION AND COST FUNCTIONS AND THEIR ESTIMATION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346075"/>
          </a:xfrm>
        </p:spPr>
        <p:txBody>
          <a:bodyPr/>
          <a:lstStyle/>
          <a:p>
            <a:pPr eaLnBrk="1" hangingPunct="1"/>
            <a:r>
              <a:rPr lang="en-US" sz="3600" b="1" smtClean="0"/>
              <a:t>The Short Run Production Function</a:t>
            </a:r>
          </a:p>
        </p:txBody>
      </p:sp>
      <p:sp>
        <p:nvSpPr>
          <p:cNvPr id="15363" name="Rectangle 3"/>
          <p:cNvSpPr>
            <a:spLocks noGrp="1" noChangeArrowheads="1"/>
          </p:cNvSpPr>
          <p:nvPr>
            <p:ph type="body" idx="1"/>
          </p:nvPr>
        </p:nvSpPr>
        <p:spPr>
          <a:xfrm>
            <a:off x="457200" y="836613"/>
            <a:ext cx="8229600" cy="5289550"/>
          </a:xfrm>
        </p:spPr>
        <p:txBody>
          <a:bodyPr/>
          <a:lstStyle/>
          <a:p>
            <a:pPr eaLnBrk="1" hangingPunct="1">
              <a:lnSpc>
                <a:spcPct val="90000"/>
              </a:lnSpc>
            </a:pPr>
            <a:r>
              <a:rPr lang="en-US" sz="2800" smtClean="0"/>
              <a:t>The short run for the electricity generation industry or the telecommunications sector varies from that appropriate for newspaper and magazine publishing and small-scale production of foodstuffs and beverages. </a:t>
            </a:r>
          </a:p>
          <a:p>
            <a:pPr eaLnBrk="1" hangingPunct="1">
              <a:lnSpc>
                <a:spcPct val="90000"/>
              </a:lnSpc>
            </a:pPr>
            <a:r>
              <a:rPr lang="en-US" sz="2800" smtClean="0"/>
              <a:t>Much depends on the time scale that permits a business to alter all of the inputs that it can bring to production.</a:t>
            </a:r>
          </a:p>
          <a:p>
            <a:pPr eaLnBrk="1" hangingPunct="1">
              <a:lnSpc>
                <a:spcPct val="90000"/>
              </a:lnSpc>
            </a:pPr>
            <a:r>
              <a:rPr lang="en-US" sz="2800" smtClean="0"/>
              <a:t>In the short run, the </a:t>
            </a:r>
            <a:r>
              <a:rPr lang="en-US" sz="2800" b="1" smtClean="0"/>
              <a:t>law of diminishing returns</a:t>
            </a:r>
            <a:r>
              <a:rPr lang="en-US" sz="2800" smtClean="0"/>
              <a:t> states that as we add more units of a variable input (i.e. labor or raw materials) to fixed amounts of land and capital, </a:t>
            </a:r>
            <a:r>
              <a:rPr lang="en-US" sz="2800" b="1" smtClean="0"/>
              <a:t>the change in total output will at first rise and then fall</a:t>
            </a:r>
            <a:r>
              <a:rPr lang="en-US" sz="2800" smtClean="0"/>
              <a:t>.  </a:t>
            </a:r>
          </a:p>
          <a:p>
            <a:pPr eaLnBrk="1" hangingPunct="1">
              <a:lnSpc>
                <a:spcPct val="90000"/>
              </a:lnSpc>
            </a:pPr>
            <a:r>
              <a:rPr lang="en-US" sz="2800" smtClean="0"/>
              <a:t>Diminishing returns to labor occurs when marginal product of labor starts to fall. </a:t>
            </a:r>
          </a:p>
          <a:p>
            <a:pPr eaLnBrk="1" hangingPunct="1">
              <a:lnSpc>
                <a:spcPct val="90000"/>
              </a:lnSpc>
            </a:pPr>
            <a:endParaRPr lang="en-US" smtClean="0"/>
          </a:p>
          <a:p>
            <a:pPr eaLnBrk="1" hangingPunct="1">
              <a:lnSpc>
                <a:spcPct val="90000"/>
              </a:lnSpc>
            </a:pPr>
            <a:endParaRPr lang="en-US" sz="24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417512"/>
          </a:xfrm>
        </p:spPr>
        <p:txBody>
          <a:bodyPr/>
          <a:lstStyle/>
          <a:p>
            <a:pPr eaLnBrk="1" hangingPunct="1"/>
            <a:r>
              <a:rPr lang="en-US" sz="3600" b="1" smtClean="0"/>
              <a:t>The Short Run Production Function</a:t>
            </a:r>
          </a:p>
        </p:txBody>
      </p:sp>
      <p:sp>
        <p:nvSpPr>
          <p:cNvPr id="16387" name="Rectangle 3"/>
          <p:cNvSpPr>
            <a:spLocks noGrp="1" noChangeArrowheads="1"/>
          </p:cNvSpPr>
          <p:nvPr>
            <p:ph type="body" idx="1"/>
          </p:nvPr>
        </p:nvSpPr>
        <p:spPr>
          <a:xfrm>
            <a:off x="457200" y="908050"/>
            <a:ext cx="8362950" cy="5949950"/>
          </a:xfrm>
        </p:spPr>
        <p:txBody>
          <a:bodyPr/>
          <a:lstStyle/>
          <a:p>
            <a:pPr eaLnBrk="1" hangingPunct="1">
              <a:lnSpc>
                <a:spcPct val="80000"/>
              </a:lnSpc>
            </a:pPr>
            <a:r>
              <a:rPr lang="en-US" sz="2400" smtClean="0"/>
              <a:t>This means that total output will still be rising – but </a:t>
            </a:r>
            <a:r>
              <a:rPr lang="en-US" sz="2400" i="1" smtClean="0"/>
              <a:t>increasing at a decreasing rate</a:t>
            </a:r>
            <a:r>
              <a:rPr lang="en-US" sz="2400" smtClean="0"/>
              <a:t> as more workers are employed. As we shall see in the following numerical example, eventually a decline in marginal product leads to a fall in average product.</a:t>
            </a:r>
          </a:p>
          <a:p>
            <a:pPr eaLnBrk="1" hangingPunct="1">
              <a:lnSpc>
                <a:spcPct val="80000"/>
              </a:lnSpc>
            </a:pPr>
            <a:r>
              <a:rPr lang="en-US" sz="2400" smtClean="0"/>
              <a:t>What happens to marginal product is linked directly to the </a:t>
            </a:r>
            <a:r>
              <a:rPr lang="en-US" sz="2400" b="1" smtClean="0"/>
              <a:t>productivity</a:t>
            </a:r>
            <a:r>
              <a:rPr lang="en-US" sz="2400" smtClean="0"/>
              <a:t> of each extra worker employed. </a:t>
            </a:r>
          </a:p>
          <a:p>
            <a:pPr eaLnBrk="1" hangingPunct="1">
              <a:lnSpc>
                <a:spcPct val="80000"/>
              </a:lnSpc>
            </a:pPr>
            <a:r>
              <a:rPr lang="en-US" sz="2400" smtClean="0"/>
              <a:t>At low levels of labor input, the fixed factors of production - land and capital, tend to be </a:t>
            </a:r>
            <a:r>
              <a:rPr lang="en-US" sz="2400" b="1" smtClean="0"/>
              <a:t>under-utilized</a:t>
            </a:r>
            <a:r>
              <a:rPr lang="en-US" sz="2400" smtClean="0"/>
              <a:t> which means that each additional worker will have plenty of capital to use and, as a result, marginal product may rise. </a:t>
            </a:r>
          </a:p>
          <a:p>
            <a:pPr eaLnBrk="1" hangingPunct="1">
              <a:lnSpc>
                <a:spcPct val="80000"/>
              </a:lnSpc>
            </a:pPr>
            <a:r>
              <a:rPr lang="en-US" sz="2400" smtClean="0"/>
              <a:t>Beyond a certain point however, the fixed factors of production become scarcer and new workers will not have as much capital to work with so that the capital input becomes </a:t>
            </a:r>
            <a:r>
              <a:rPr lang="en-US" sz="2400" b="1" smtClean="0"/>
              <a:t>diluted</a:t>
            </a:r>
            <a:r>
              <a:rPr lang="en-US" sz="2400" smtClean="0"/>
              <a:t> among a larger workforce. </a:t>
            </a:r>
          </a:p>
          <a:p>
            <a:pPr eaLnBrk="1" hangingPunct="1">
              <a:lnSpc>
                <a:spcPct val="80000"/>
              </a:lnSpc>
            </a:pPr>
            <a:r>
              <a:rPr lang="en-US" sz="2400" smtClean="0"/>
              <a:t>As a result, the marginal productivity of each worker tends to fall – this is known as the principle of diminishing returns.  </a:t>
            </a:r>
            <a:r>
              <a:rPr lang="en-US" sz="800" smtClean="0"/>
              <a:t>  </a:t>
            </a:r>
          </a:p>
          <a:p>
            <a:pPr eaLnBrk="1" hangingPunct="1">
              <a:lnSpc>
                <a:spcPct val="80000"/>
              </a:lnSpc>
            </a:pPr>
            <a:endParaRPr lang="en-US" sz="8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58800" y="274638"/>
            <a:ext cx="8051800" cy="850900"/>
          </a:xfrm>
        </p:spPr>
        <p:txBody>
          <a:bodyPr/>
          <a:lstStyle/>
          <a:p>
            <a:pPr eaLnBrk="1" hangingPunct="1"/>
            <a:r>
              <a:rPr lang="en-US" altLang="zh-TW" sz="3600" smtClean="0">
                <a:ea typeface="新細明體" charset="-120"/>
              </a:rPr>
              <a:t>Law of Diminishing Marginal Returns</a:t>
            </a:r>
          </a:p>
        </p:txBody>
      </p:sp>
      <p:sp>
        <p:nvSpPr>
          <p:cNvPr id="17411" name="Rectangle 3"/>
          <p:cNvSpPr>
            <a:spLocks noGrp="1" noChangeArrowheads="1"/>
          </p:cNvSpPr>
          <p:nvPr>
            <p:ph type="body" idx="1"/>
          </p:nvPr>
        </p:nvSpPr>
        <p:spPr>
          <a:xfrm>
            <a:off x="304800" y="1341438"/>
            <a:ext cx="8515350" cy="5183187"/>
          </a:xfrm>
        </p:spPr>
        <p:txBody>
          <a:bodyPr/>
          <a:lstStyle/>
          <a:p>
            <a:pPr eaLnBrk="1" hangingPunct="1">
              <a:buFontTx/>
              <a:buNone/>
            </a:pPr>
            <a:r>
              <a:rPr lang="en-US" altLang="zh-TW" smtClean="0">
                <a:ea typeface="新細明體" charset="-120"/>
              </a:rPr>
              <a:t>	</a:t>
            </a:r>
            <a:r>
              <a:rPr lang="en-US" altLang="zh-TW" sz="3600" smtClean="0">
                <a:ea typeface="新細明體" charset="-120"/>
              </a:rPr>
              <a:t>If equal increments of an input are added to a production process, and the quantities of other inputs are held constant, eventually the marginal product of the input will diminish</a:t>
            </a:r>
          </a:p>
          <a:p>
            <a:pPr eaLnBrk="1" hangingPunct="1">
              <a:buFontTx/>
              <a:buNone/>
            </a:pPr>
            <a:endParaRPr lang="en-US" altLang="zh-TW" sz="1600" smtClean="0">
              <a:ea typeface="新細明體" charset="-120"/>
            </a:endParaRPr>
          </a:p>
          <a:p>
            <a:pPr eaLnBrk="1" hangingPunct="1">
              <a:buFontTx/>
              <a:buNone/>
            </a:pPr>
            <a:r>
              <a:rPr lang="en-US" altLang="zh-TW" sz="2800" smtClean="0">
                <a:ea typeface="新細明體" charset="-120"/>
              </a:rPr>
              <a:t>Note:  1)  This is an empirical generalization.</a:t>
            </a:r>
          </a:p>
          <a:p>
            <a:pPr eaLnBrk="1" hangingPunct="1">
              <a:buFontTx/>
              <a:buNone/>
            </a:pPr>
            <a:r>
              <a:rPr lang="en-US" altLang="zh-TW" sz="2800" smtClean="0">
                <a:ea typeface="新細明體" charset="-120"/>
              </a:rPr>
              <a:t>		  2)  Technology remains fixed.</a:t>
            </a:r>
          </a:p>
          <a:p>
            <a:pPr eaLnBrk="1" hangingPunct="1">
              <a:buFontTx/>
              <a:buNone/>
            </a:pPr>
            <a:r>
              <a:rPr lang="en-US" altLang="zh-TW" sz="2800" smtClean="0">
                <a:ea typeface="新細明體" charset="-120"/>
              </a:rPr>
              <a:t>		  3)  The quantity of at least one input is </a:t>
            </a:r>
          </a:p>
          <a:p>
            <a:pPr eaLnBrk="1" hangingPunct="1">
              <a:buFontTx/>
              <a:buNone/>
            </a:pPr>
            <a:r>
              <a:rPr lang="en-US" altLang="zh-TW" sz="2800" smtClean="0">
                <a:ea typeface="新細明體" charset="-120"/>
              </a:rPr>
              <a:t>			held fixed.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201612"/>
          </a:xfrm>
        </p:spPr>
        <p:txBody>
          <a:bodyPr/>
          <a:lstStyle/>
          <a:p>
            <a:pPr eaLnBrk="1" hangingPunct="1"/>
            <a:r>
              <a:rPr lang="en-US" altLang="zh-TW" sz="3200" smtClean="0">
                <a:ea typeface="新細明體" charset="-120"/>
              </a:rPr>
              <a:t>Law of Diminishing Marginal Returns</a:t>
            </a:r>
            <a:endParaRPr lang="en-US" sz="3200" smtClean="0">
              <a:ea typeface="新細明體" charset="-120"/>
            </a:endParaRPr>
          </a:p>
        </p:txBody>
      </p:sp>
      <p:sp>
        <p:nvSpPr>
          <p:cNvPr id="18435" name="Rectangle 3"/>
          <p:cNvSpPr>
            <a:spLocks noGrp="1" noChangeArrowheads="1"/>
          </p:cNvSpPr>
          <p:nvPr>
            <p:ph type="body" idx="1"/>
          </p:nvPr>
        </p:nvSpPr>
        <p:spPr>
          <a:xfrm>
            <a:off x="250825" y="692150"/>
            <a:ext cx="8713788" cy="5832475"/>
          </a:xfrm>
        </p:spPr>
        <p:txBody>
          <a:bodyPr/>
          <a:lstStyle/>
          <a:p>
            <a:pPr eaLnBrk="1" hangingPunct="1">
              <a:lnSpc>
                <a:spcPct val="80000"/>
              </a:lnSpc>
            </a:pPr>
            <a:r>
              <a:rPr lang="en-US" sz="2400" dirty="0" smtClean="0"/>
              <a:t>An example of the concept of diminishing returns is shown </a:t>
            </a:r>
            <a:r>
              <a:rPr lang="en-US" sz="2400" dirty="0" smtClean="0"/>
              <a:t>here. </a:t>
            </a:r>
            <a:r>
              <a:rPr lang="en-US" sz="2400" dirty="0" smtClean="0"/>
              <a:t>We assume that there is a fixed supply of capital (e.g. 20 units) available in the production process to which extra units of labor are added from one person through to eleven. </a:t>
            </a:r>
          </a:p>
          <a:p>
            <a:pPr eaLnBrk="1" hangingPunct="1">
              <a:lnSpc>
                <a:spcPct val="80000"/>
              </a:lnSpc>
            </a:pPr>
            <a:r>
              <a:rPr lang="en-US" sz="2400" dirty="0" smtClean="0"/>
              <a:t>Initially the marginal product of labor is rising. </a:t>
            </a:r>
          </a:p>
          <a:p>
            <a:pPr eaLnBrk="1" hangingPunct="1">
              <a:lnSpc>
                <a:spcPct val="80000"/>
              </a:lnSpc>
            </a:pPr>
            <a:r>
              <a:rPr lang="en-US" sz="2400" dirty="0" smtClean="0"/>
              <a:t>It peaks when the sixth worked is employed when the marginal product is 29. </a:t>
            </a:r>
          </a:p>
          <a:p>
            <a:pPr eaLnBrk="1" hangingPunct="1">
              <a:lnSpc>
                <a:spcPct val="80000"/>
              </a:lnSpc>
            </a:pPr>
            <a:r>
              <a:rPr lang="en-US" sz="2400" dirty="0" smtClean="0"/>
              <a:t>Marginal product then starts to fall. Total output is still increasing as we add more labor, but at a slower rate. At this point the short run production demonstrates diminishing returns.</a:t>
            </a:r>
          </a:p>
          <a:p>
            <a:pPr eaLnBrk="1" hangingPunct="1">
              <a:lnSpc>
                <a:spcPct val="80000"/>
              </a:lnSpc>
            </a:pPr>
            <a:r>
              <a:rPr lang="en-US" sz="2400" dirty="0" smtClean="0"/>
              <a:t>Average product will continue to rise as long as the marginal product is greater than the average – for example when the seventh worker is added the marginal gain in output is 26 and this drags the average up from 19 to 20 units. </a:t>
            </a:r>
          </a:p>
          <a:p>
            <a:pPr eaLnBrk="1" hangingPunct="1">
              <a:lnSpc>
                <a:spcPct val="80000"/>
              </a:lnSpc>
            </a:pPr>
            <a:r>
              <a:rPr lang="en-US" sz="2400" dirty="0" smtClean="0"/>
              <a:t>Once marginal product is below the average as it is with the ninth worker employed</a:t>
            </a:r>
            <a:r>
              <a:rPr lang="en-US" sz="2000" dirty="0" smtClean="0"/>
              <a:t> </a:t>
            </a:r>
            <a:r>
              <a:rPr lang="en-US" sz="2400" dirty="0" smtClean="0"/>
              <a:t>(where marginal product is only 11) then the average will decline.</a:t>
            </a:r>
          </a:p>
          <a:p>
            <a:pPr eaLnBrk="1" hangingPunct="1">
              <a:lnSpc>
                <a:spcPct val="80000"/>
              </a:lnSpc>
            </a:pPr>
            <a:endParaRPr lang="en-US"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0228" name="Group 420"/>
          <p:cNvGraphicFramePr>
            <a:graphicFrameLocks noGrp="1"/>
          </p:cNvGraphicFramePr>
          <p:nvPr>
            <p:ph idx="1"/>
          </p:nvPr>
        </p:nvGraphicFramePr>
        <p:xfrm>
          <a:off x="457200" y="549275"/>
          <a:ext cx="8229600" cy="5882640"/>
        </p:xfrm>
        <a:graphic>
          <a:graphicData uri="http://schemas.openxmlformats.org/drawingml/2006/table">
            <a:tbl>
              <a:tblPr/>
              <a:tblGrid>
                <a:gridCol w="1236663"/>
                <a:gridCol w="1235075"/>
                <a:gridCol w="1211262"/>
                <a:gridCol w="1798638"/>
                <a:gridCol w="2747962"/>
              </a:tblGrid>
              <a:tr h="395288">
                <a:tc gridSpan="5">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The Law of Diminishing Returns</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528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Capital Input</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Labor Input</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Total</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Output</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Marginal Product</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Average Product of Labor</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292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4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16</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11</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8</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30</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14</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56</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26</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14</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85</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28</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17</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114</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29</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19</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140</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26</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160</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171</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11</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19</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180</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9</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18</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11</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187</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7</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17</a:t>
                      </a:r>
                      <a:endParaRPr kumimoji="0" lang="en-US" sz="4400" b="0" i="0" u="none" strike="noStrike" cap="none" normalizeH="0" baseline="0" smtClean="0">
                        <a:ln>
                          <a:noFill/>
                        </a:ln>
                        <a:solidFill>
                          <a:schemeClr val="tx1"/>
                        </a:solidFill>
                        <a:effectLst/>
                        <a:latin typeface="Times New Roman" pitchFamily="18" charset="0"/>
                        <a:ea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descr="law of diminishing returns"/>
          <p:cNvPicPr>
            <a:picLocks noChangeAspect="1" noChangeArrowheads="1"/>
          </p:cNvPicPr>
          <p:nvPr/>
        </p:nvPicPr>
        <p:blipFill>
          <a:blip r:embed="rId2" cstate="print"/>
          <a:srcRect/>
          <a:stretch>
            <a:fillRect/>
          </a:stretch>
        </p:blipFill>
        <p:spPr bwMode="auto">
          <a:xfrm>
            <a:off x="684213" y="692150"/>
            <a:ext cx="7632700" cy="54737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417512"/>
          </a:xfrm>
        </p:spPr>
        <p:txBody>
          <a:bodyPr/>
          <a:lstStyle/>
          <a:p>
            <a:pPr eaLnBrk="1" hangingPunct="1"/>
            <a:r>
              <a:rPr lang="en-US" sz="2800" b="1" smtClean="0"/>
              <a:t>Criticisms of the Law of Diminishing Returns</a:t>
            </a:r>
          </a:p>
        </p:txBody>
      </p:sp>
      <p:sp>
        <p:nvSpPr>
          <p:cNvPr id="21507" name="Rectangle 3"/>
          <p:cNvSpPr>
            <a:spLocks noGrp="1" noChangeArrowheads="1"/>
          </p:cNvSpPr>
          <p:nvPr>
            <p:ph type="body" idx="1"/>
          </p:nvPr>
        </p:nvSpPr>
        <p:spPr>
          <a:xfrm>
            <a:off x="323528" y="836613"/>
            <a:ext cx="8568952" cy="6021387"/>
          </a:xfrm>
        </p:spPr>
        <p:txBody>
          <a:bodyPr/>
          <a:lstStyle/>
          <a:p>
            <a:pPr eaLnBrk="1" hangingPunct="1">
              <a:lnSpc>
                <a:spcPct val="80000"/>
              </a:lnSpc>
            </a:pPr>
            <a:r>
              <a:rPr lang="en-US" sz="2400" dirty="0" smtClean="0"/>
              <a:t>How realistic is this notion of diminishing returns? Surely ambitious and successful businesses do what they can to avoid such a problem emerging. </a:t>
            </a:r>
          </a:p>
          <a:p>
            <a:pPr eaLnBrk="1" hangingPunct="1">
              <a:lnSpc>
                <a:spcPct val="80000"/>
              </a:lnSpc>
            </a:pPr>
            <a:r>
              <a:rPr lang="en-US" sz="2400" dirty="0" smtClean="0"/>
              <a:t>It is now widely recognized that the </a:t>
            </a:r>
            <a:r>
              <a:rPr lang="en-US" sz="2400" b="1" dirty="0" smtClean="0"/>
              <a:t>effects of globalization</a:t>
            </a:r>
            <a:r>
              <a:rPr lang="en-US" sz="2400" dirty="0" smtClean="0"/>
              <a:t>, and in particular the ability of </a:t>
            </a:r>
            <a:r>
              <a:rPr lang="en-US" sz="2400" b="1" dirty="0" smtClean="0"/>
              <a:t>trans-national corporations</a:t>
            </a:r>
            <a:r>
              <a:rPr lang="en-US" sz="2400" dirty="0" smtClean="0"/>
              <a:t> to source their factor inputs from more than one country and engage in </a:t>
            </a:r>
            <a:r>
              <a:rPr lang="en-US" sz="2400" b="1" dirty="0" smtClean="0"/>
              <a:t>rapid transfers of business technology</a:t>
            </a:r>
            <a:r>
              <a:rPr lang="en-US" sz="2400" dirty="0" smtClean="0"/>
              <a:t> and other information, makes the concept of diminishing returns less relevant in the real world of business. </a:t>
            </a:r>
          </a:p>
          <a:p>
            <a:pPr eaLnBrk="1" hangingPunct="1">
              <a:lnSpc>
                <a:spcPct val="80000"/>
              </a:lnSpc>
            </a:pPr>
            <a:r>
              <a:rPr lang="en-US" sz="2400" dirty="0" smtClean="0"/>
              <a:t>The expansion of </a:t>
            </a:r>
            <a:r>
              <a:rPr lang="en-US" sz="2400" b="1" dirty="0" smtClean="0"/>
              <a:t>“out-sourcing”</a:t>
            </a:r>
            <a:r>
              <a:rPr lang="en-US" sz="2400" dirty="0" smtClean="0"/>
              <a:t> as a means for a business to cut their costs and make their production processes as flexible as possible.</a:t>
            </a:r>
          </a:p>
          <a:p>
            <a:pPr eaLnBrk="1" hangingPunct="1">
              <a:lnSpc>
                <a:spcPct val="80000"/>
              </a:lnSpc>
            </a:pPr>
            <a:r>
              <a:rPr lang="en-US" sz="2400" dirty="0" smtClean="0"/>
              <a:t>In many industries as a business expands, it is more likely to experience </a:t>
            </a:r>
            <a:r>
              <a:rPr lang="en-US" sz="2400" b="1" dirty="0" smtClean="0"/>
              <a:t>increasing returns</a:t>
            </a:r>
            <a:r>
              <a:rPr lang="en-US" sz="2400" dirty="0" smtClean="0"/>
              <a:t>. After all, why should a multinational business spend huge sums on expensive research and development and investment in capital machinery if a business cannot extract increasing returns and lower unit costs of production from these extra inputs?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633412"/>
          </a:xfrm>
        </p:spPr>
        <p:txBody>
          <a:bodyPr/>
          <a:lstStyle/>
          <a:p>
            <a:pPr eaLnBrk="1" hangingPunct="1"/>
            <a:r>
              <a:rPr lang="en-US" sz="3200" b="1" smtClean="0"/>
              <a:t>Long Run Production</a:t>
            </a:r>
            <a:r>
              <a:rPr lang="en-US" sz="3200" smtClean="0"/>
              <a:t> - </a:t>
            </a:r>
            <a:r>
              <a:rPr lang="en-US" sz="3200" b="1" smtClean="0"/>
              <a:t>Returns To Scale</a:t>
            </a:r>
          </a:p>
        </p:txBody>
      </p:sp>
      <p:sp>
        <p:nvSpPr>
          <p:cNvPr id="22531" name="Rectangle 3"/>
          <p:cNvSpPr>
            <a:spLocks noGrp="1" noChangeArrowheads="1"/>
          </p:cNvSpPr>
          <p:nvPr>
            <p:ph type="body" idx="1"/>
          </p:nvPr>
        </p:nvSpPr>
        <p:spPr>
          <a:xfrm>
            <a:off x="457200" y="1268413"/>
            <a:ext cx="8229600" cy="4857750"/>
          </a:xfrm>
        </p:spPr>
        <p:txBody>
          <a:bodyPr/>
          <a:lstStyle/>
          <a:p>
            <a:pPr eaLnBrk="1" hangingPunct="1"/>
            <a:r>
              <a:rPr lang="en-US" sz="2800" smtClean="0"/>
              <a:t>In the long run, </a:t>
            </a:r>
            <a:r>
              <a:rPr lang="en-US" sz="2800" b="1" smtClean="0"/>
              <a:t>all factors of production are variable</a:t>
            </a:r>
            <a:r>
              <a:rPr lang="en-US" sz="2800" smtClean="0"/>
              <a:t>. How the output of a business responds to a change in factor inputs is called </a:t>
            </a:r>
            <a:r>
              <a:rPr lang="en-US" sz="2800" b="1" smtClean="0"/>
              <a:t>returns to scale</a:t>
            </a:r>
            <a:r>
              <a:rPr lang="en-US" sz="2800" smtClean="0"/>
              <a:t>.</a:t>
            </a:r>
          </a:p>
          <a:p>
            <a:pPr eaLnBrk="1" hangingPunct="1"/>
            <a:r>
              <a:rPr lang="en-US" sz="2800" b="1" smtClean="0"/>
              <a:t>Increasing returns</a:t>
            </a:r>
            <a:r>
              <a:rPr lang="en-US" sz="2800" smtClean="0"/>
              <a:t> to scale occur when the % change in output &gt; % change in inputs</a:t>
            </a:r>
          </a:p>
          <a:p>
            <a:pPr eaLnBrk="1" hangingPunct="1"/>
            <a:r>
              <a:rPr lang="en-US" sz="2800" b="1" smtClean="0"/>
              <a:t>Decreasing returns</a:t>
            </a:r>
            <a:r>
              <a:rPr lang="en-US" sz="2800" smtClean="0"/>
              <a:t> to scale occur when the % change in output &lt; % change in inputs </a:t>
            </a:r>
          </a:p>
          <a:p>
            <a:pPr eaLnBrk="1" hangingPunct="1"/>
            <a:r>
              <a:rPr lang="en-US" sz="2800" b="1" smtClean="0"/>
              <a:t>Constant returns</a:t>
            </a:r>
            <a:r>
              <a:rPr lang="en-US" sz="2800" smtClean="0"/>
              <a:t> to scale occur when the % change in output = % change in inputs </a:t>
            </a:r>
          </a:p>
          <a:p>
            <a:pPr eaLnBrk="1" hangingPunct="1"/>
            <a:endParaRPr lang="en-US" sz="28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7239" name="Group 263"/>
          <p:cNvGraphicFramePr>
            <a:graphicFrameLocks noGrp="1"/>
          </p:cNvGraphicFramePr>
          <p:nvPr/>
        </p:nvGraphicFramePr>
        <p:xfrm>
          <a:off x="395288" y="620713"/>
          <a:ext cx="8424862" cy="5602607"/>
        </p:xfrm>
        <a:graphic>
          <a:graphicData uri="http://schemas.openxmlformats.org/drawingml/2006/table">
            <a:tbl>
              <a:tblPr/>
              <a:tblGrid>
                <a:gridCol w="1462087"/>
                <a:gridCol w="1447800"/>
                <a:gridCol w="1220788"/>
                <a:gridCol w="1290637"/>
                <a:gridCol w="1276350"/>
                <a:gridCol w="1727200"/>
              </a:tblGrid>
              <a:tr h="627063">
                <a:tc gridSpan="6">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A numerical example of long run returns to scale</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128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Units of Capital</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Units of Labor</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Total Output</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 Change in Inputs</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 Change in Output</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Returns to Scale</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20</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150</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3000</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5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70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40</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300</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7500</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100</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150</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Increasing</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70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60</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450</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12000</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50</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60</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Increasing</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54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80</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600</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16000</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33</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33</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Constant</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70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100</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750</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18000</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25</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13</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新細明體" charset="-120"/>
                          <a:cs typeface="Times New Roman" pitchFamily="18" charset="0"/>
                        </a:rPr>
                        <a:t>Decreasing</a:t>
                      </a:r>
                      <a:endParaRPr kumimoji="0" lang="en-US" sz="4800" b="0" i="0" u="none" strike="noStrike" cap="none" normalizeH="0" baseline="0" smtClean="0">
                        <a:ln>
                          <a:noFill/>
                        </a:ln>
                        <a:solidFill>
                          <a:schemeClr val="tx1"/>
                        </a:solidFill>
                        <a:effectLst/>
                        <a:latin typeface="Times New Roman" pitchFamily="18" charset="0"/>
                        <a:ea typeface="新細明體" charset="-120"/>
                        <a:cs typeface="新細明體"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777875"/>
          </a:xfrm>
        </p:spPr>
        <p:txBody>
          <a:bodyPr/>
          <a:lstStyle/>
          <a:p>
            <a:pPr eaLnBrk="1" hangingPunct="1"/>
            <a:r>
              <a:rPr lang="en-US" b="1" smtClean="0">
                <a:solidFill>
                  <a:schemeClr val="tx1"/>
                </a:solidFill>
              </a:rPr>
              <a:t>Long Run Returns To Scale</a:t>
            </a:r>
            <a:endParaRPr lang="en-US" smtClean="0">
              <a:solidFill>
                <a:schemeClr val="tx1"/>
              </a:solidFill>
            </a:endParaRPr>
          </a:p>
        </p:txBody>
      </p:sp>
      <p:sp>
        <p:nvSpPr>
          <p:cNvPr id="24579" name="Rectangle 3"/>
          <p:cNvSpPr>
            <a:spLocks noGrp="1" noChangeArrowheads="1"/>
          </p:cNvSpPr>
          <p:nvPr>
            <p:ph type="body" idx="1"/>
          </p:nvPr>
        </p:nvSpPr>
        <p:spPr>
          <a:xfrm>
            <a:off x="457200" y="1196975"/>
            <a:ext cx="8229600" cy="5256213"/>
          </a:xfrm>
        </p:spPr>
        <p:txBody>
          <a:bodyPr/>
          <a:lstStyle/>
          <a:p>
            <a:pPr eaLnBrk="1" hangingPunct="1">
              <a:lnSpc>
                <a:spcPct val="80000"/>
              </a:lnSpc>
            </a:pPr>
            <a:r>
              <a:rPr lang="en-US" sz="2400" dirty="0" smtClean="0"/>
              <a:t> In the example above, we increase the inputs of capital and labor by the same proportion each time. We then compare the % change in output that comes from a given % change in inputs. </a:t>
            </a:r>
          </a:p>
          <a:p>
            <a:pPr eaLnBrk="1" hangingPunct="1">
              <a:lnSpc>
                <a:spcPct val="80000"/>
              </a:lnSpc>
            </a:pPr>
            <a:r>
              <a:rPr lang="en-US" sz="2400" dirty="0" smtClean="0"/>
              <a:t>In our example when we double the factor inputs from (150L + 20K) to (300L + 40K) then the percentage change in output is 150% - there are increasing returns to scale. </a:t>
            </a:r>
          </a:p>
          <a:p>
            <a:pPr eaLnBrk="1" hangingPunct="1">
              <a:lnSpc>
                <a:spcPct val="80000"/>
              </a:lnSpc>
            </a:pPr>
            <a:r>
              <a:rPr lang="en-US" sz="2400" dirty="0" smtClean="0"/>
              <a:t>In contrast, when the scale of production is changed from (600L + 80K0 to (750L + 100K) then the percentage change in output (13%) is less than the change in inputs (25%) implying a situation of decreasing returns to scale.</a:t>
            </a:r>
          </a:p>
          <a:p>
            <a:pPr eaLnBrk="1" hangingPunct="1">
              <a:lnSpc>
                <a:spcPct val="80000"/>
              </a:lnSpc>
            </a:pPr>
            <a:r>
              <a:rPr lang="en-US" sz="2400" dirty="0" smtClean="0"/>
              <a:t>As we shall see a later, the nature of the returns to scale affects the shape of a business’s </a:t>
            </a:r>
            <a:r>
              <a:rPr lang="en-US" sz="2400" b="1" dirty="0" smtClean="0"/>
              <a:t>long run average cost curve.</a:t>
            </a:r>
            <a:endParaRPr lang="en-US" sz="2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84175"/>
            <a:ext cx="8126413" cy="608013"/>
          </a:xfrm>
        </p:spPr>
        <p:txBody>
          <a:bodyPr/>
          <a:lstStyle/>
          <a:p>
            <a:pPr eaLnBrk="1" hangingPunct="1"/>
            <a:r>
              <a:rPr lang="en-US" altLang="zh-TW" sz="4000" smtClean="0">
                <a:ea typeface="新細明體" charset="-120"/>
              </a:rPr>
              <a:t>PRODUCTION FUNCTION</a:t>
            </a:r>
          </a:p>
        </p:txBody>
      </p:sp>
      <p:sp>
        <p:nvSpPr>
          <p:cNvPr id="10243" name="Rectangle 3"/>
          <p:cNvSpPr>
            <a:spLocks noGrp="1" noChangeArrowheads="1"/>
          </p:cNvSpPr>
          <p:nvPr>
            <p:ph type="body" idx="1"/>
          </p:nvPr>
        </p:nvSpPr>
        <p:spPr>
          <a:xfrm>
            <a:off x="593725" y="1612900"/>
            <a:ext cx="7937500" cy="4505325"/>
          </a:xfrm>
        </p:spPr>
        <p:txBody>
          <a:bodyPr/>
          <a:lstStyle/>
          <a:p>
            <a:pPr eaLnBrk="1" hangingPunct="1">
              <a:buFontTx/>
              <a:buNone/>
            </a:pPr>
            <a:r>
              <a:rPr lang="en-US" altLang="zh-TW" smtClean="0">
                <a:latin typeface="Times" pitchFamily="18" charset="0"/>
                <a:ea typeface="新細明體" charset="-120"/>
              </a:rPr>
              <a:t>	</a:t>
            </a:r>
            <a:r>
              <a:rPr lang="en-US" altLang="zh-TW" sz="4800" smtClean="0">
                <a:ea typeface="新細明體" charset="-120"/>
              </a:rPr>
              <a:t>A table, graph, or equation showing the maximum output rate of the product that can be achieved from any specified set of usage rates of inputs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323850" y="274638"/>
            <a:ext cx="8208963" cy="2506662"/>
          </a:xfrm>
        </p:spPr>
        <p:txBody>
          <a:bodyPr/>
          <a:lstStyle/>
          <a:p>
            <a:pPr algn="l" eaLnBrk="1" hangingPunct="1">
              <a:buFontTx/>
              <a:buChar char="•"/>
            </a:pPr>
            <a:r>
              <a:rPr lang="en-US" sz="2400" b="1" dirty="0" smtClean="0"/>
              <a:t>The Effect Of An Increase In Labor Productivity At all levels of employment productivity may have been increased through </a:t>
            </a:r>
            <a:r>
              <a:rPr lang="en-US" sz="2400" b="1" dirty="0" smtClean="0"/>
              <a:t>the effects </a:t>
            </a:r>
            <a:r>
              <a:rPr lang="en-US" sz="2400" b="1" dirty="0" smtClean="0"/>
              <a:t>of </a:t>
            </a:r>
            <a:r>
              <a:rPr lang="en-US" sz="2400" b="1" dirty="0" smtClean="0"/>
              <a:t>technological </a:t>
            </a:r>
            <a:r>
              <a:rPr lang="en-US" sz="2400" b="1" dirty="0" smtClean="0"/>
              <a:t>change; </a:t>
            </a:r>
            <a:r>
              <a:rPr lang="en-US" sz="2400" b="1" dirty="0" smtClean="0"/>
              <a:t> improved </a:t>
            </a:r>
            <a:r>
              <a:rPr lang="en-US" sz="2400" b="1" dirty="0" smtClean="0"/>
              <a:t>incentives; </a:t>
            </a:r>
            <a:r>
              <a:rPr lang="en-US" sz="2400" b="1" dirty="0" smtClean="0"/>
              <a:t>better </a:t>
            </a:r>
            <a:r>
              <a:rPr lang="en-US" sz="2400" b="1" dirty="0" smtClean="0"/>
              <a:t>management or </a:t>
            </a:r>
            <a:r>
              <a:rPr lang="en-US" sz="2400" b="1" dirty="0" smtClean="0"/>
              <a:t> the </a:t>
            </a:r>
            <a:r>
              <a:rPr lang="en-US" sz="2400" b="1" dirty="0" smtClean="0"/>
              <a:t>effects of work-related training which boosts the skills of the employed labor force</a:t>
            </a:r>
          </a:p>
        </p:txBody>
      </p:sp>
      <p:pic>
        <p:nvPicPr>
          <p:cNvPr id="25603" name="Picture 4" descr="The effect of an increase in labour productivity at all levels of employment"/>
          <p:cNvPicPr>
            <a:picLocks noChangeAspect="1" noChangeArrowheads="1"/>
          </p:cNvPicPr>
          <p:nvPr/>
        </p:nvPicPr>
        <p:blipFill>
          <a:blip r:embed="rId2" cstate="print"/>
          <a:srcRect/>
          <a:stretch>
            <a:fillRect/>
          </a:stretch>
        </p:blipFill>
        <p:spPr bwMode="auto">
          <a:xfrm>
            <a:off x="323850" y="2924175"/>
            <a:ext cx="8351838" cy="358775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4000" b="1" i="1" smtClean="0"/>
              <a:t>Two Aspects of Production Function Theory</a:t>
            </a:r>
          </a:p>
        </p:txBody>
      </p:sp>
      <p:sp>
        <p:nvSpPr>
          <p:cNvPr id="26627" name="Rectangle 3"/>
          <p:cNvSpPr>
            <a:spLocks noGrp="1" noChangeArrowheads="1"/>
          </p:cNvSpPr>
          <p:nvPr>
            <p:ph type="body" idx="1"/>
          </p:nvPr>
        </p:nvSpPr>
        <p:spPr/>
        <p:txBody>
          <a:bodyPr/>
          <a:lstStyle/>
          <a:p>
            <a:pPr eaLnBrk="1" hangingPunct="1">
              <a:buFontTx/>
              <a:buNone/>
            </a:pPr>
            <a:r>
              <a:rPr lang="en-US" b="1" i="1" dirty="0" smtClean="0"/>
              <a:t>The two aspects which are stressed under production function theory are</a:t>
            </a:r>
          </a:p>
          <a:p>
            <a:pPr eaLnBrk="1" hangingPunct="1"/>
            <a:r>
              <a:rPr lang="en-US" b="1" i="1" dirty="0" smtClean="0"/>
              <a:t>Maximum </a:t>
            </a:r>
            <a:r>
              <a:rPr lang="en-US" b="1" i="1" dirty="0" smtClean="0"/>
              <a:t>quantity of output can be produced from any chosen quantities of various inputs</a:t>
            </a:r>
          </a:p>
          <a:p>
            <a:pPr eaLnBrk="1" hangingPunct="1"/>
            <a:r>
              <a:rPr lang="en-US" b="1" i="1" dirty="0" smtClean="0"/>
              <a:t> </a:t>
            </a:r>
            <a:r>
              <a:rPr lang="en-US" b="1" i="1" dirty="0" smtClean="0"/>
              <a:t>Minimum  quantities of various input that are required to yield a given quantity of output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561975"/>
          </a:xfrm>
        </p:spPr>
        <p:txBody>
          <a:bodyPr/>
          <a:lstStyle/>
          <a:p>
            <a:pPr eaLnBrk="1" hangingPunct="1"/>
            <a:r>
              <a:rPr lang="en-US" sz="2800" b="1" i="1" smtClean="0"/>
              <a:t>Three Ways of Production Function Theory</a:t>
            </a:r>
          </a:p>
        </p:txBody>
      </p:sp>
      <p:sp>
        <p:nvSpPr>
          <p:cNvPr id="27651" name="Rectangle 3"/>
          <p:cNvSpPr>
            <a:spLocks noGrp="1" noChangeArrowheads="1"/>
          </p:cNvSpPr>
          <p:nvPr>
            <p:ph type="body" idx="1"/>
          </p:nvPr>
        </p:nvSpPr>
        <p:spPr>
          <a:xfrm>
            <a:off x="457200" y="1125538"/>
            <a:ext cx="8229600" cy="5327650"/>
          </a:xfrm>
        </p:spPr>
        <p:txBody>
          <a:bodyPr/>
          <a:lstStyle/>
          <a:p>
            <a:pPr eaLnBrk="1" hangingPunct="1">
              <a:lnSpc>
                <a:spcPct val="80000"/>
              </a:lnSpc>
            </a:pPr>
            <a:r>
              <a:rPr lang="en-US" sz="2400" smtClean="0"/>
              <a:t>The production function theory can be studied in three ways namely</a:t>
            </a:r>
          </a:p>
          <a:p>
            <a:pPr eaLnBrk="1" hangingPunct="1">
              <a:lnSpc>
                <a:spcPct val="80000"/>
              </a:lnSpc>
              <a:buFontTx/>
              <a:buNone/>
            </a:pPr>
            <a:r>
              <a:rPr lang="en-US" sz="2400" smtClean="0"/>
              <a:t>	(1) Law of variable proportion where quantities of some factors is kept fixed but the other factors are varied,</a:t>
            </a:r>
          </a:p>
          <a:p>
            <a:pPr eaLnBrk="1" hangingPunct="1">
              <a:lnSpc>
                <a:spcPct val="80000"/>
              </a:lnSpc>
              <a:buFontTx/>
              <a:buNone/>
            </a:pPr>
            <a:r>
              <a:rPr lang="en-US" sz="2400" smtClean="0"/>
              <a:t>	(2) Laws of Return to Scale  where quantities of all factors is varied and</a:t>
            </a:r>
          </a:p>
          <a:p>
            <a:pPr eaLnBrk="1" hangingPunct="1">
              <a:lnSpc>
                <a:spcPct val="80000"/>
              </a:lnSpc>
              <a:buFontTx/>
              <a:buNone/>
            </a:pPr>
            <a:r>
              <a:rPr lang="en-US" sz="2400" smtClean="0"/>
              <a:t>	(3) Optimum combinations of inputs.</a:t>
            </a:r>
          </a:p>
          <a:p>
            <a:pPr eaLnBrk="1" hangingPunct="1">
              <a:lnSpc>
                <a:spcPct val="80000"/>
              </a:lnSpc>
              <a:buFontTx/>
              <a:buNone/>
            </a:pPr>
            <a:endParaRPr lang="en-US" sz="2400" smtClean="0"/>
          </a:p>
          <a:p>
            <a:pPr eaLnBrk="1" hangingPunct="1">
              <a:lnSpc>
                <a:spcPct val="80000"/>
              </a:lnSpc>
              <a:buFontTx/>
              <a:buNone/>
            </a:pPr>
            <a:r>
              <a:rPr lang="en-US" sz="2400" smtClean="0"/>
              <a:t>Production function can be algebraically expressed as</a:t>
            </a:r>
            <a:endParaRPr lang="en-US" sz="2400" b="1" smtClean="0"/>
          </a:p>
          <a:p>
            <a:pPr eaLnBrk="1" hangingPunct="1">
              <a:lnSpc>
                <a:spcPct val="80000"/>
              </a:lnSpc>
              <a:buFontTx/>
              <a:buNone/>
            </a:pPr>
            <a:r>
              <a:rPr lang="en-US" sz="2400" b="1" smtClean="0"/>
              <a:t>	Q = f ( N , L , K , T )</a:t>
            </a:r>
            <a:r>
              <a:rPr lang="en-US" sz="2400" smtClean="0"/>
              <a:t>           </a:t>
            </a:r>
          </a:p>
          <a:p>
            <a:pPr eaLnBrk="1" hangingPunct="1">
              <a:lnSpc>
                <a:spcPct val="80000"/>
              </a:lnSpc>
              <a:buFontTx/>
              <a:buNone/>
            </a:pPr>
            <a:r>
              <a:rPr lang="en-US" sz="2400" smtClean="0"/>
              <a:t>	where Q = quantity of output</a:t>
            </a:r>
            <a:endParaRPr lang="fr-FR" sz="2400" smtClean="0"/>
          </a:p>
          <a:p>
            <a:pPr eaLnBrk="1" hangingPunct="1">
              <a:lnSpc>
                <a:spcPct val="80000"/>
              </a:lnSpc>
              <a:buFontTx/>
              <a:buNone/>
            </a:pPr>
            <a:r>
              <a:rPr lang="fr-FR" sz="2400" smtClean="0"/>
              <a:t>	 N , L , K , T = quantités of inputs</a:t>
            </a:r>
          </a:p>
          <a:p>
            <a:pPr eaLnBrk="1" hangingPunct="1">
              <a:lnSpc>
                <a:spcPct val="80000"/>
              </a:lnSpc>
              <a:buFontTx/>
              <a:buNone/>
            </a:pPr>
            <a:r>
              <a:rPr lang="fr-FR" sz="2400" smtClean="0"/>
              <a:t>	</a:t>
            </a:r>
            <a:r>
              <a:rPr lang="en-US" sz="2400" smtClean="0"/>
              <a:t>f = unspecified form of functional relationship between N, L , K  and 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417512"/>
          </a:xfrm>
        </p:spPr>
        <p:txBody>
          <a:bodyPr/>
          <a:lstStyle/>
          <a:p>
            <a:pPr eaLnBrk="1" hangingPunct="1"/>
            <a:r>
              <a:rPr lang="en-US" sz="3600" b="1" smtClean="0"/>
              <a:t>Practical Importance of Production Function Theory</a:t>
            </a:r>
          </a:p>
        </p:txBody>
      </p:sp>
      <p:sp>
        <p:nvSpPr>
          <p:cNvPr id="28675" name="Rectangle 3"/>
          <p:cNvSpPr>
            <a:spLocks noGrp="1" noChangeArrowheads="1"/>
          </p:cNvSpPr>
          <p:nvPr>
            <p:ph type="body" idx="1"/>
          </p:nvPr>
        </p:nvSpPr>
        <p:spPr>
          <a:xfrm>
            <a:off x="457200" y="1125538"/>
            <a:ext cx="8229600" cy="5472112"/>
          </a:xfrm>
        </p:spPr>
        <p:txBody>
          <a:bodyPr/>
          <a:lstStyle/>
          <a:p>
            <a:pPr eaLnBrk="1" hangingPunct="1">
              <a:lnSpc>
                <a:spcPct val="80000"/>
              </a:lnSpc>
            </a:pPr>
            <a:r>
              <a:rPr lang="en-US" sz="2400" dirty="0" smtClean="0"/>
              <a:t>Production </a:t>
            </a:r>
            <a:r>
              <a:rPr lang="en-US" sz="2400" dirty="0" smtClean="0"/>
              <a:t>function gives an idea of the optimum level of the output and the optimum employment of the variable inputs.</a:t>
            </a:r>
          </a:p>
          <a:p>
            <a:pPr eaLnBrk="1" hangingPunct="1">
              <a:lnSpc>
                <a:spcPct val="80000"/>
              </a:lnSpc>
            </a:pPr>
            <a:r>
              <a:rPr lang="en-US" sz="2400" dirty="0" smtClean="0"/>
              <a:t> It tells management the budget constraint for increase in output.</a:t>
            </a:r>
          </a:p>
          <a:p>
            <a:pPr eaLnBrk="1" hangingPunct="1">
              <a:lnSpc>
                <a:spcPct val="80000"/>
              </a:lnSpc>
            </a:pPr>
            <a:r>
              <a:rPr lang="en-US" sz="2400" dirty="0" smtClean="0"/>
              <a:t>The </a:t>
            </a:r>
            <a:r>
              <a:rPr lang="en-US" sz="2400" dirty="0" smtClean="0"/>
              <a:t>production function theory explains the degree of substitution of different factors of production.</a:t>
            </a:r>
          </a:p>
          <a:p>
            <a:pPr eaLnBrk="1" hangingPunct="1">
              <a:lnSpc>
                <a:spcPct val="80000"/>
              </a:lnSpc>
            </a:pPr>
            <a:r>
              <a:rPr lang="en-US" sz="2400" dirty="0" smtClean="0"/>
              <a:t>The </a:t>
            </a:r>
            <a:r>
              <a:rPr lang="en-US" sz="2400" dirty="0" smtClean="0"/>
              <a:t>management should endeavor to produce an upward shift in production function which can definitely improve its financial performance under the given market conditions.</a:t>
            </a:r>
          </a:p>
          <a:p>
            <a:pPr eaLnBrk="1" hangingPunct="1">
              <a:lnSpc>
                <a:spcPct val="80000"/>
              </a:lnSpc>
            </a:pPr>
            <a:r>
              <a:rPr lang="en-US" sz="2400" dirty="0" smtClean="0"/>
              <a:t>The </a:t>
            </a:r>
            <a:r>
              <a:rPr lang="en-US" sz="2400" dirty="0" smtClean="0"/>
              <a:t>theory of production function can also explain the possibility of disguised unemployment.</a:t>
            </a:r>
          </a:p>
          <a:p>
            <a:pPr eaLnBrk="1" hangingPunct="1">
              <a:lnSpc>
                <a:spcPct val="80000"/>
              </a:lnSpc>
            </a:pPr>
            <a:r>
              <a:rPr lang="en-US" sz="2400" dirty="0" smtClean="0"/>
              <a:t>As </a:t>
            </a:r>
            <a:r>
              <a:rPr lang="en-US" sz="2400" dirty="0" smtClean="0"/>
              <a:t>production function is an engineering concept, one can study the behavior of production function under different conditions.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4213" y="2852738"/>
            <a:ext cx="7772400" cy="1143000"/>
          </a:xfrm>
        </p:spPr>
        <p:txBody>
          <a:bodyPr/>
          <a:lstStyle/>
          <a:p>
            <a:pPr eaLnBrk="1" hangingPunct="1"/>
            <a:r>
              <a:rPr lang="en-US" altLang="zh-TW" smtClean="0">
                <a:ea typeface="新細明體" charset="-120"/>
              </a:rPr>
              <a:t/>
            </a:r>
            <a:br>
              <a:rPr lang="en-US" altLang="zh-TW" smtClean="0">
                <a:ea typeface="新細明體" charset="-120"/>
              </a:rPr>
            </a:br>
            <a:r>
              <a:rPr lang="en-US" altLang="zh-TW" smtClean="0">
                <a:ea typeface="新細明體" charset="-120"/>
              </a:rPr>
              <a:t>The Analysis of Costs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9750" y="404813"/>
            <a:ext cx="8229600" cy="360362"/>
          </a:xfrm>
        </p:spPr>
        <p:txBody>
          <a:bodyPr/>
          <a:lstStyle/>
          <a:p>
            <a:pPr eaLnBrk="1" hangingPunct="1"/>
            <a:r>
              <a:rPr lang="en-US" altLang="zh-TW" sz="4000" smtClean="0">
                <a:ea typeface="新細明體" charset="-120"/>
              </a:rPr>
              <a:t>Opportunity Costs</a:t>
            </a:r>
          </a:p>
        </p:txBody>
      </p:sp>
      <p:sp>
        <p:nvSpPr>
          <p:cNvPr id="30723" name="Rectangle 3"/>
          <p:cNvSpPr>
            <a:spLocks noGrp="1" noChangeArrowheads="1"/>
          </p:cNvSpPr>
          <p:nvPr>
            <p:ph type="body" idx="1"/>
          </p:nvPr>
        </p:nvSpPr>
        <p:spPr>
          <a:xfrm>
            <a:off x="606425" y="908050"/>
            <a:ext cx="8077200" cy="5176838"/>
          </a:xfrm>
        </p:spPr>
        <p:txBody>
          <a:bodyPr/>
          <a:lstStyle/>
          <a:p>
            <a:pPr eaLnBrk="1" hangingPunct="1">
              <a:lnSpc>
                <a:spcPct val="80000"/>
              </a:lnSpc>
              <a:buFontTx/>
              <a:buNone/>
            </a:pPr>
            <a:r>
              <a:rPr lang="en-US" altLang="zh-TW" sz="2000" smtClean="0">
                <a:latin typeface="Times" pitchFamily="18" charset="0"/>
                <a:ea typeface="新細明體" charset="-120"/>
              </a:rPr>
              <a:t>	</a:t>
            </a:r>
            <a:endParaRPr lang="en-US" altLang="zh-TW" smtClean="0">
              <a:ea typeface="新細明體" charset="-120"/>
            </a:endParaRPr>
          </a:p>
          <a:p>
            <a:pPr eaLnBrk="1" hangingPunct="1">
              <a:lnSpc>
                <a:spcPct val="80000"/>
              </a:lnSpc>
              <a:buFontTx/>
              <a:buNone/>
            </a:pPr>
            <a:r>
              <a:rPr lang="en-US" altLang="zh-TW" sz="2000" b="1" smtClean="0">
                <a:ea typeface="新細明體" charset="-120"/>
              </a:rPr>
              <a:t>What Does </a:t>
            </a:r>
            <a:r>
              <a:rPr lang="en-US" altLang="zh-TW" sz="2000" b="1" i="1" smtClean="0">
                <a:ea typeface="新細明體" charset="-120"/>
              </a:rPr>
              <a:t>Opportunity Cost</a:t>
            </a:r>
            <a:r>
              <a:rPr lang="en-US" altLang="zh-TW" sz="2000" b="1" smtClean="0">
                <a:ea typeface="新細明體" charset="-120"/>
              </a:rPr>
              <a:t> Mean?</a:t>
            </a:r>
            <a:r>
              <a:rPr lang="en-US" altLang="zh-TW" sz="2000" smtClean="0">
                <a:ea typeface="新細明體" charset="-120"/>
              </a:rPr>
              <a:t/>
            </a:r>
            <a:br>
              <a:rPr lang="en-US" altLang="zh-TW" sz="2000" smtClean="0">
                <a:ea typeface="新細明體" charset="-120"/>
              </a:rPr>
            </a:br>
            <a:endParaRPr lang="en-US" altLang="zh-TW" sz="2000" smtClean="0">
              <a:ea typeface="新細明體" charset="-120"/>
            </a:endParaRPr>
          </a:p>
          <a:p>
            <a:pPr eaLnBrk="1" hangingPunct="1">
              <a:lnSpc>
                <a:spcPct val="80000"/>
              </a:lnSpc>
            </a:pPr>
            <a:r>
              <a:rPr lang="en-US" altLang="zh-TW" sz="2400" smtClean="0">
                <a:ea typeface="新細明體" charset="-120"/>
              </a:rPr>
              <a:t>The cost of an alternative that must be forgone in order to pursue a certain action. </a:t>
            </a:r>
          </a:p>
          <a:p>
            <a:pPr eaLnBrk="1" hangingPunct="1">
              <a:lnSpc>
                <a:spcPct val="80000"/>
              </a:lnSpc>
            </a:pPr>
            <a:r>
              <a:rPr lang="en-US" altLang="zh-TW" sz="2400" smtClean="0">
                <a:ea typeface="新細明體" charset="-120"/>
              </a:rPr>
              <a:t>Put another way, the benefits you could have received by taking an alternative action.</a:t>
            </a:r>
            <a:br>
              <a:rPr lang="en-US" altLang="zh-TW" sz="2400" smtClean="0">
                <a:ea typeface="新細明體" charset="-120"/>
              </a:rPr>
            </a:br>
            <a:endParaRPr lang="en-US" altLang="zh-TW" sz="2400" smtClean="0">
              <a:ea typeface="新細明體" charset="-120"/>
            </a:endParaRPr>
          </a:p>
          <a:p>
            <a:pPr eaLnBrk="1" hangingPunct="1">
              <a:lnSpc>
                <a:spcPct val="80000"/>
              </a:lnSpc>
            </a:pPr>
            <a:r>
              <a:rPr lang="en-US" altLang="zh-TW" sz="2400" smtClean="0">
                <a:ea typeface="新細明體" charset="-120"/>
              </a:rPr>
              <a:t>The difference in return between a chosen investment and one that is necessarily passed up. </a:t>
            </a:r>
          </a:p>
          <a:p>
            <a:pPr eaLnBrk="1" hangingPunct="1">
              <a:lnSpc>
                <a:spcPct val="80000"/>
              </a:lnSpc>
            </a:pPr>
            <a:r>
              <a:rPr lang="en-US" altLang="zh-TW" sz="2400" smtClean="0">
                <a:ea typeface="新細明體" charset="-120"/>
              </a:rPr>
              <a:t>Say you invest in a stock and it returns a paltry 2% over the year. In placing your money in the stock, you gave up the opportunity of another investment - say, a risk-free government bond yielding 6%. </a:t>
            </a:r>
          </a:p>
          <a:p>
            <a:pPr eaLnBrk="1" hangingPunct="1">
              <a:lnSpc>
                <a:spcPct val="80000"/>
              </a:lnSpc>
            </a:pPr>
            <a:r>
              <a:rPr lang="en-US" altLang="zh-TW" sz="2400" smtClean="0">
                <a:ea typeface="新細明體" charset="-120"/>
              </a:rPr>
              <a:t>In this situation, your opportunity costs are 4% (6% - 2%).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68313" y="1052513"/>
            <a:ext cx="8229600" cy="1143000"/>
          </a:xfrm>
        </p:spPr>
        <p:txBody>
          <a:bodyPr/>
          <a:lstStyle/>
          <a:p>
            <a:pPr eaLnBrk="1" hangingPunct="1"/>
            <a:r>
              <a:rPr lang="en-US" altLang="zh-TW" sz="6600" smtClean="0">
                <a:ea typeface="新細明體" charset="-120"/>
              </a:rPr>
              <a:t>Historical Costs</a:t>
            </a:r>
          </a:p>
        </p:txBody>
      </p:sp>
      <p:sp>
        <p:nvSpPr>
          <p:cNvPr id="31747" name="Rectangle 3"/>
          <p:cNvSpPr>
            <a:spLocks noGrp="1" noChangeArrowheads="1"/>
          </p:cNvSpPr>
          <p:nvPr>
            <p:ph type="body" idx="1"/>
          </p:nvPr>
        </p:nvSpPr>
        <p:spPr>
          <a:xfrm>
            <a:off x="606425" y="2714625"/>
            <a:ext cx="7642225" cy="3370263"/>
          </a:xfrm>
        </p:spPr>
        <p:txBody>
          <a:bodyPr/>
          <a:lstStyle/>
          <a:p>
            <a:pPr eaLnBrk="1" hangingPunct="1">
              <a:buFontTx/>
              <a:buNone/>
            </a:pPr>
            <a:r>
              <a:rPr lang="en-US" altLang="zh-TW" sz="6000" smtClean="0">
                <a:ea typeface="新細明體" charset="-120"/>
              </a:rPr>
              <a:t>	The amount the firm actually paid for a particular input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zh-TW" smtClean="0">
                <a:ea typeface="新細明體" charset="-120"/>
              </a:rPr>
              <a:t>Explicit Vs. Implicit Costs</a:t>
            </a:r>
          </a:p>
        </p:txBody>
      </p:sp>
      <p:sp>
        <p:nvSpPr>
          <p:cNvPr id="32771" name="Rectangle 3"/>
          <p:cNvSpPr>
            <a:spLocks noGrp="1" noChangeArrowheads="1"/>
          </p:cNvSpPr>
          <p:nvPr>
            <p:ph type="body" idx="1"/>
          </p:nvPr>
        </p:nvSpPr>
        <p:spPr>
          <a:xfrm>
            <a:off x="606425" y="1887538"/>
            <a:ext cx="8077200" cy="4197350"/>
          </a:xfrm>
        </p:spPr>
        <p:txBody>
          <a:bodyPr/>
          <a:lstStyle/>
          <a:p>
            <a:pPr eaLnBrk="1" hangingPunct="1"/>
            <a:r>
              <a:rPr lang="en-US" altLang="zh-TW" sz="3600" b="1" smtClean="0">
                <a:solidFill>
                  <a:schemeClr val="hlink"/>
                </a:solidFill>
                <a:ea typeface="新細明體" charset="-120"/>
              </a:rPr>
              <a:t>Explicit costs</a:t>
            </a:r>
            <a:r>
              <a:rPr lang="en-US" altLang="zh-TW" sz="3600" smtClean="0">
                <a:ea typeface="新細明體" charset="-120"/>
              </a:rPr>
              <a:t> include the ordinary items that an accountant would include as the firms expenses</a:t>
            </a:r>
          </a:p>
          <a:p>
            <a:pPr eaLnBrk="1" hangingPunct="1"/>
            <a:r>
              <a:rPr lang="en-US" altLang="zh-TW" sz="3600" b="1" smtClean="0">
                <a:solidFill>
                  <a:schemeClr val="hlink"/>
                </a:solidFill>
                <a:ea typeface="新細明體" charset="-120"/>
              </a:rPr>
              <a:t>Implicit costs</a:t>
            </a:r>
            <a:r>
              <a:rPr lang="en-US" altLang="zh-TW" sz="3600" smtClean="0">
                <a:ea typeface="新細明體" charset="-120"/>
              </a:rPr>
              <a:t> include opportunity costs of resources owned and used by the firm</a:t>
            </a:r>
            <a:r>
              <a:rPr lang="en-US" altLang="zh-TW" sz="3600" smtClean="0">
                <a:latin typeface="Tahoma" pitchFamily="34" charset="0"/>
                <a:ea typeface="新細明體" charset="-120"/>
              </a:rPr>
              <a:t>’</a:t>
            </a:r>
            <a:r>
              <a:rPr lang="en-US" altLang="zh-TW" sz="3600" smtClean="0">
                <a:ea typeface="新細明體" charset="-120"/>
              </a:rPr>
              <a:t>s owner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922114"/>
          </a:xfrm>
          <a:noFill/>
        </p:spPr>
        <p:txBody>
          <a:bodyPr anchor="b"/>
          <a:lstStyle/>
          <a:p>
            <a:pPr eaLnBrk="1" hangingPunct="1"/>
            <a:r>
              <a:rPr lang="en-US" altLang="zh-TW" dirty="0" smtClean="0">
                <a:ea typeface="新細明體" charset="-120"/>
              </a:rPr>
              <a:t>Short Run</a:t>
            </a:r>
          </a:p>
        </p:txBody>
      </p:sp>
      <p:sp>
        <p:nvSpPr>
          <p:cNvPr id="33795" name="Rectangle 3"/>
          <p:cNvSpPr>
            <a:spLocks noGrp="1" noChangeArrowheads="1"/>
          </p:cNvSpPr>
          <p:nvPr>
            <p:ph type="body" idx="1"/>
          </p:nvPr>
        </p:nvSpPr>
        <p:spPr>
          <a:xfrm>
            <a:off x="606425" y="1887538"/>
            <a:ext cx="8077200" cy="4197350"/>
          </a:xfrm>
          <a:noFill/>
        </p:spPr>
        <p:txBody>
          <a:bodyPr/>
          <a:lstStyle/>
          <a:p>
            <a:pPr eaLnBrk="1" hangingPunct="1"/>
            <a:r>
              <a:rPr lang="en-US" altLang="zh-TW" sz="3600" dirty="0" smtClean="0">
                <a:ea typeface="新細明體" charset="-120"/>
              </a:rPr>
              <a:t>A period of time so short that the firm cannot alter the quantity of some of its inputs</a:t>
            </a:r>
          </a:p>
          <a:p>
            <a:pPr eaLnBrk="1" hangingPunct="1"/>
            <a:r>
              <a:rPr lang="en-US" altLang="zh-TW" sz="3600" dirty="0" smtClean="0">
                <a:ea typeface="新細明體" charset="-120"/>
              </a:rPr>
              <a:t>Typically plant and equipment are </a:t>
            </a:r>
            <a:r>
              <a:rPr lang="en-US" altLang="zh-TW" sz="3600" b="1" dirty="0" smtClean="0">
                <a:ea typeface="新細明體" charset="-120"/>
              </a:rPr>
              <a:t>fixed inputs</a:t>
            </a:r>
            <a:r>
              <a:rPr lang="en-US" altLang="zh-TW" sz="3600" dirty="0" smtClean="0">
                <a:ea typeface="新細明體" charset="-120"/>
              </a:rPr>
              <a:t> in the short run</a:t>
            </a:r>
          </a:p>
          <a:p>
            <a:pPr eaLnBrk="1" hangingPunct="1"/>
            <a:r>
              <a:rPr lang="en-US" altLang="zh-TW" sz="3600" dirty="0" smtClean="0">
                <a:ea typeface="新細明體" charset="-120"/>
              </a:rPr>
              <a:t>Fixed inputs determine the </a:t>
            </a:r>
            <a:r>
              <a:rPr lang="en-US" altLang="zh-TW" sz="3600" b="1" dirty="0" smtClean="0">
                <a:ea typeface="新細明體" charset="-120"/>
              </a:rPr>
              <a:t>scale</a:t>
            </a:r>
            <a:r>
              <a:rPr lang="en-US" altLang="zh-TW" sz="3600" dirty="0" smtClean="0">
                <a:ea typeface="新細明體" charset="-120"/>
              </a:rPr>
              <a:t> of the firm</a:t>
            </a:r>
            <a:r>
              <a:rPr lang="en-US" altLang="zh-TW" sz="3600" dirty="0" smtClean="0">
                <a:latin typeface="Tahoma" pitchFamily="34" charset="0"/>
                <a:ea typeface="新細明體" charset="-120"/>
              </a:rPr>
              <a:t>’</a:t>
            </a:r>
            <a:r>
              <a:rPr lang="en-US" altLang="zh-TW" sz="3600" dirty="0" smtClean="0">
                <a:ea typeface="新細明體" charset="-120"/>
              </a:rPr>
              <a:t>s operation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39750" y="692150"/>
            <a:ext cx="8229600" cy="1143000"/>
          </a:xfrm>
        </p:spPr>
        <p:txBody>
          <a:bodyPr/>
          <a:lstStyle/>
          <a:p>
            <a:pPr eaLnBrk="1" hangingPunct="1"/>
            <a:r>
              <a:rPr lang="en-US" altLang="zh-TW" smtClean="0">
                <a:ea typeface="新細明體" charset="-120"/>
              </a:rPr>
              <a:t>Three Concepts Of Total Costs</a:t>
            </a:r>
          </a:p>
        </p:txBody>
      </p:sp>
      <p:sp>
        <p:nvSpPr>
          <p:cNvPr id="34819" name="Rectangle 3"/>
          <p:cNvSpPr>
            <a:spLocks noGrp="1" noChangeArrowheads="1"/>
          </p:cNvSpPr>
          <p:nvPr>
            <p:ph type="body" idx="1"/>
          </p:nvPr>
        </p:nvSpPr>
        <p:spPr>
          <a:xfrm>
            <a:off x="755577" y="2924175"/>
            <a:ext cx="6942212" cy="3152775"/>
          </a:xfrm>
        </p:spPr>
        <p:txBody>
          <a:bodyPr/>
          <a:lstStyle/>
          <a:p>
            <a:pPr eaLnBrk="1" hangingPunct="1"/>
            <a:r>
              <a:rPr lang="en-US" altLang="zh-TW" sz="4400" dirty="0" smtClean="0">
                <a:ea typeface="新細明體" charset="-120"/>
              </a:rPr>
              <a:t>Total fixed costs = FC</a:t>
            </a:r>
          </a:p>
          <a:p>
            <a:pPr eaLnBrk="1" hangingPunct="1"/>
            <a:r>
              <a:rPr lang="en-US" altLang="zh-TW" sz="4400" dirty="0" smtClean="0">
                <a:ea typeface="新細明體" charset="-120"/>
              </a:rPr>
              <a:t>Total variable costs = VC</a:t>
            </a:r>
          </a:p>
          <a:p>
            <a:pPr eaLnBrk="1" hangingPunct="1"/>
            <a:r>
              <a:rPr lang="en-US" altLang="zh-TW" sz="4400" dirty="0" smtClean="0">
                <a:ea typeface="新細明體" charset="-120"/>
              </a:rPr>
              <a:t>Total costs = FC + VC</a:t>
            </a:r>
          </a:p>
          <a:p>
            <a:pPr eaLnBrk="1" hangingPunct="1"/>
            <a:endParaRPr lang="zh-TW" altLang="en-US" sz="4400" dirty="0" smtClean="0">
              <a:ea typeface="新細明體" charset="-12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4000" b="1" smtClean="0"/>
              <a:t>Introduction To Production Function Theory</a:t>
            </a:r>
          </a:p>
        </p:txBody>
      </p:sp>
      <p:sp>
        <p:nvSpPr>
          <p:cNvPr id="11267" name="Rectangle 3"/>
          <p:cNvSpPr>
            <a:spLocks noGrp="1" noChangeArrowheads="1"/>
          </p:cNvSpPr>
          <p:nvPr>
            <p:ph type="body" idx="1"/>
          </p:nvPr>
        </p:nvSpPr>
        <p:spPr/>
        <p:txBody>
          <a:bodyPr/>
          <a:lstStyle/>
          <a:p>
            <a:pPr eaLnBrk="1" hangingPunct="1">
              <a:lnSpc>
                <a:spcPct val="90000"/>
              </a:lnSpc>
            </a:pPr>
            <a:r>
              <a:rPr lang="en-US" sz="2800" smtClean="0"/>
              <a:t>Production function is the relation between input and output. </a:t>
            </a:r>
          </a:p>
          <a:p>
            <a:pPr eaLnBrk="1" hangingPunct="1">
              <a:lnSpc>
                <a:spcPct val="90000"/>
              </a:lnSpc>
            </a:pPr>
            <a:r>
              <a:rPr lang="en-US" sz="2800" smtClean="0"/>
              <a:t>Production function is the name given to the relationship between the rates of input of productive services and the rate of output of a product. </a:t>
            </a:r>
          </a:p>
          <a:p>
            <a:pPr eaLnBrk="1" hangingPunct="1">
              <a:lnSpc>
                <a:spcPct val="90000"/>
              </a:lnSpc>
            </a:pPr>
            <a:r>
              <a:rPr lang="en-US" sz="2800" smtClean="0"/>
              <a:t>Thus, the production function expresses the relationship between the quantity of output and the quantities of various inputs used for the production.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p:cNvGraphicFramePr>
            <a:graphicFrameLocks noChangeAspect="1"/>
          </p:cNvGraphicFramePr>
          <p:nvPr/>
        </p:nvGraphicFramePr>
        <p:xfrm>
          <a:off x="611188" y="1557338"/>
          <a:ext cx="7777162" cy="5072062"/>
        </p:xfrm>
        <a:graphic>
          <a:graphicData uri="http://schemas.openxmlformats.org/presentationml/2006/ole">
            <p:oleObj spid="_x0000_s4098" name="Worksheet" r:id="rId3" imgW="3665536" imgH="3101760" progId="Excel.Sheet.8">
              <p:embed/>
            </p:oleObj>
          </a:graphicData>
        </a:graphic>
      </p:graphicFrame>
      <p:sp>
        <p:nvSpPr>
          <p:cNvPr id="4099" name="Rectangle 3"/>
          <p:cNvSpPr>
            <a:spLocks noChangeArrowheads="1"/>
          </p:cNvSpPr>
          <p:nvPr/>
        </p:nvSpPr>
        <p:spPr bwMode="auto">
          <a:xfrm>
            <a:off x="250825" y="404813"/>
            <a:ext cx="8497888" cy="647700"/>
          </a:xfrm>
          <a:prstGeom prst="rect">
            <a:avLst/>
          </a:prstGeom>
          <a:noFill/>
          <a:ln w="9525">
            <a:noFill/>
            <a:miter lim="800000"/>
            <a:headEnd/>
            <a:tailEnd/>
          </a:ln>
        </p:spPr>
        <p:txBody>
          <a:bodyPr anchor="b"/>
          <a:lstStyle/>
          <a:p>
            <a:pPr algn="ctr"/>
            <a:r>
              <a:rPr lang="en-US" altLang="zh-TW" sz="4400">
                <a:solidFill>
                  <a:schemeClr val="tx2"/>
                </a:solidFill>
              </a:rPr>
              <a:t>Fixed, Variable And Total Costs</a:t>
            </a:r>
            <a:endParaRPr lang="en-US" altLang="zh-TW" sz="4800">
              <a:solidFill>
                <a:schemeClr val="tx2"/>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684213" y="476250"/>
            <a:ext cx="7416800" cy="720725"/>
          </a:xfrm>
          <a:prstGeom prst="rect">
            <a:avLst/>
          </a:prstGeom>
          <a:noFill/>
          <a:ln w="9525">
            <a:noFill/>
            <a:miter lim="800000"/>
            <a:headEnd/>
            <a:tailEnd/>
          </a:ln>
        </p:spPr>
        <p:txBody>
          <a:bodyPr anchor="b"/>
          <a:lstStyle/>
          <a:p>
            <a:pPr algn="ctr"/>
            <a:r>
              <a:rPr lang="en-US" altLang="zh-TW" sz="4000">
                <a:solidFill>
                  <a:schemeClr val="tx2"/>
                </a:solidFill>
              </a:rPr>
              <a:t>Fixed, Variable and Total Costs.</a:t>
            </a:r>
            <a:endParaRPr lang="en-US" altLang="zh-TW" sz="4400">
              <a:solidFill>
                <a:schemeClr val="tx2"/>
              </a:solidFill>
            </a:endParaRPr>
          </a:p>
        </p:txBody>
      </p:sp>
      <p:graphicFrame>
        <p:nvGraphicFramePr>
          <p:cNvPr id="5122" name="Object 3"/>
          <p:cNvGraphicFramePr>
            <a:graphicFrameLocks noChangeAspect="1"/>
          </p:cNvGraphicFramePr>
          <p:nvPr/>
        </p:nvGraphicFramePr>
        <p:xfrm>
          <a:off x="179388" y="1989138"/>
          <a:ext cx="8713787" cy="4868862"/>
        </p:xfrm>
        <a:graphic>
          <a:graphicData uri="http://schemas.openxmlformats.org/presentationml/2006/ole">
            <p:oleObj spid="_x0000_s5122" name="工作表" r:id="rId3" imgW="3743551" imgH="2248382" progId="Excel.Sheet.8">
              <p:embed/>
            </p:oleObj>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ChangeArrowheads="1"/>
          </p:cNvSpPr>
          <p:nvPr/>
        </p:nvSpPr>
        <p:spPr bwMode="auto">
          <a:xfrm>
            <a:off x="323850" y="188913"/>
            <a:ext cx="8424863" cy="576262"/>
          </a:xfrm>
          <a:prstGeom prst="rect">
            <a:avLst/>
          </a:prstGeom>
          <a:noFill/>
          <a:ln w="9525">
            <a:noFill/>
            <a:miter lim="800000"/>
            <a:headEnd/>
            <a:tailEnd/>
          </a:ln>
        </p:spPr>
        <p:txBody>
          <a:bodyPr anchor="b"/>
          <a:lstStyle/>
          <a:p>
            <a:pPr algn="ctr"/>
            <a:r>
              <a:rPr lang="en-US" altLang="zh-TW" sz="4400">
                <a:solidFill>
                  <a:schemeClr val="tx2"/>
                </a:solidFill>
              </a:rPr>
              <a:t>Average And Marginal Costs</a:t>
            </a:r>
            <a:endParaRPr lang="en-US" altLang="zh-TW" sz="4800">
              <a:solidFill>
                <a:schemeClr val="tx2"/>
              </a:solidFill>
            </a:endParaRPr>
          </a:p>
        </p:txBody>
      </p:sp>
      <p:graphicFrame>
        <p:nvGraphicFramePr>
          <p:cNvPr id="6146" name="Object 3"/>
          <p:cNvGraphicFramePr>
            <a:graphicFrameLocks noChangeAspect="1"/>
          </p:cNvGraphicFramePr>
          <p:nvPr/>
        </p:nvGraphicFramePr>
        <p:xfrm>
          <a:off x="468313" y="1341438"/>
          <a:ext cx="8304212" cy="5322887"/>
        </p:xfrm>
        <a:graphic>
          <a:graphicData uri="http://schemas.openxmlformats.org/presentationml/2006/ole">
            <p:oleObj spid="_x0000_s6146" name="Worksheet" r:id="rId3" imgW="4579936" imgH="3101760" progId="Excel.Sheet.8">
              <p:embed/>
            </p:oleObj>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ChangeArrowheads="1"/>
          </p:cNvSpPr>
          <p:nvPr/>
        </p:nvSpPr>
        <p:spPr bwMode="auto">
          <a:xfrm>
            <a:off x="323850" y="333375"/>
            <a:ext cx="8640763" cy="719138"/>
          </a:xfrm>
          <a:prstGeom prst="rect">
            <a:avLst/>
          </a:prstGeom>
          <a:noFill/>
          <a:ln w="9525">
            <a:noFill/>
            <a:miter lim="800000"/>
            <a:headEnd/>
            <a:tailEnd/>
          </a:ln>
        </p:spPr>
        <p:txBody>
          <a:bodyPr anchor="b"/>
          <a:lstStyle/>
          <a:p>
            <a:pPr algn="ctr"/>
            <a:r>
              <a:rPr lang="en-US" altLang="zh-TW" sz="4000">
                <a:solidFill>
                  <a:schemeClr val="tx2"/>
                </a:solidFill>
              </a:rPr>
              <a:t>Average And Marginal Costs</a:t>
            </a:r>
            <a:endParaRPr lang="en-US" altLang="zh-TW" sz="4400">
              <a:solidFill>
                <a:schemeClr val="tx2"/>
              </a:solidFill>
            </a:endParaRPr>
          </a:p>
        </p:txBody>
      </p:sp>
      <p:graphicFrame>
        <p:nvGraphicFramePr>
          <p:cNvPr id="7170" name="Object 3"/>
          <p:cNvGraphicFramePr>
            <a:graphicFrameLocks noChangeAspect="1"/>
          </p:cNvGraphicFramePr>
          <p:nvPr/>
        </p:nvGraphicFramePr>
        <p:xfrm>
          <a:off x="179388" y="1660525"/>
          <a:ext cx="8713787" cy="5197475"/>
        </p:xfrm>
        <a:graphic>
          <a:graphicData uri="http://schemas.openxmlformats.org/presentationml/2006/ole">
            <p:oleObj spid="_x0000_s7170" name="Worksheet" r:id="rId3" imgW="4801051" imgH="2431080" progId="Excel.Sheet.8">
              <p:embed/>
            </p:oleObj>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235075" y="274638"/>
            <a:ext cx="7397750" cy="1143000"/>
          </a:xfrm>
        </p:spPr>
        <p:txBody>
          <a:bodyPr/>
          <a:lstStyle/>
          <a:p>
            <a:pPr eaLnBrk="1" hangingPunct="1"/>
            <a:r>
              <a:rPr lang="en-US" altLang="zh-TW" smtClean="0">
                <a:ea typeface="新細明體" charset="-120"/>
              </a:rPr>
              <a:t>Long-run Cost Functions</a:t>
            </a:r>
          </a:p>
        </p:txBody>
      </p:sp>
      <p:sp>
        <p:nvSpPr>
          <p:cNvPr id="35843" name="Rectangle 3"/>
          <p:cNvSpPr>
            <a:spLocks noGrp="1" noChangeArrowheads="1"/>
          </p:cNvSpPr>
          <p:nvPr>
            <p:ph type="body" idx="1"/>
          </p:nvPr>
        </p:nvSpPr>
        <p:spPr>
          <a:xfrm>
            <a:off x="468313" y="1412875"/>
            <a:ext cx="8178800" cy="1676400"/>
          </a:xfrm>
        </p:spPr>
        <p:txBody>
          <a:bodyPr/>
          <a:lstStyle/>
          <a:p>
            <a:pPr eaLnBrk="1" hangingPunct="1">
              <a:lnSpc>
                <a:spcPct val="80000"/>
              </a:lnSpc>
            </a:pPr>
            <a:r>
              <a:rPr lang="en-US" altLang="zh-TW" sz="2800" smtClean="0">
                <a:ea typeface="新細明體" charset="-120"/>
              </a:rPr>
              <a:t>Often considered to be the firm’s planning horizon</a:t>
            </a:r>
          </a:p>
          <a:p>
            <a:pPr eaLnBrk="1" hangingPunct="1">
              <a:lnSpc>
                <a:spcPct val="80000"/>
              </a:lnSpc>
            </a:pPr>
            <a:r>
              <a:rPr lang="en-US" altLang="zh-TW" sz="2800" smtClean="0">
                <a:ea typeface="新細明體" charset="-120"/>
              </a:rPr>
              <a:t>Describes alternative scales of operation when all inputs are variable</a:t>
            </a:r>
          </a:p>
        </p:txBody>
      </p:sp>
      <p:sp>
        <p:nvSpPr>
          <p:cNvPr id="35844" name="Line 4"/>
          <p:cNvSpPr>
            <a:spLocks noChangeShapeType="1"/>
          </p:cNvSpPr>
          <p:nvPr/>
        </p:nvSpPr>
        <p:spPr bwMode="auto">
          <a:xfrm>
            <a:off x="1600200" y="3276600"/>
            <a:ext cx="0" cy="3200400"/>
          </a:xfrm>
          <a:prstGeom prst="line">
            <a:avLst/>
          </a:prstGeom>
          <a:noFill/>
          <a:ln w="57150">
            <a:solidFill>
              <a:schemeClr val="tx1"/>
            </a:solidFill>
            <a:round/>
            <a:headEnd/>
            <a:tailEnd/>
          </a:ln>
        </p:spPr>
        <p:txBody>
          <a:bodyPr wrap="none" anchor="ctr"/>
          <a:lstStyle/>
          <a:p>
            <a:endParaRPr lang="en-US"/>
          </a:p>
        </p:txBody>
      </p:sp>
      <p:sp>
        <p:nvSpPr>
          <p:cNvPr id="35845" name="Line 5"/>
          <p:cNvSpPr>
            <a:spLocks noChangeShapeType="1"/>
          </p:cNvSpPr>
          <p:nvPr/>
        </p:nvSpPr>
        <p:spPr bwMode="auto">
          <a:xfrm>
            <a:off x="1600200" y="6477000"/>
            <a:ext cx="4267200" cy="0"/>
          </a:xfrm>
          <a:prstGeom prst="line">
            <a:avLst/>
          </a:prstGeom>
          <a:noFill/>
          <a:ln w="57150">
            <a:solidFill>
              <a:schemeClr val="tx1"/>
            </a:solidFill>
            <a:round/>
            <a:headEnd/>
            <a:tailEnd/>
          </a:ln>
        </p:spPr>
        <p:txBody>
          <a:bodyPr wrap="none" anchor="ctr"/>
          <a:lstStyle/>
          <a:p>
            <a:endParaRPr lang="en-US"/>
          </a:p>
        </p:txBody>
      </p:sp>
      <p:sp>
        <p:nvSpPr>
          <p:cNvPr id="35846" name="Rectangle 6"/>
          <p:cNvSpPr>
            <a:spLocks noChangeArrowheads="1"/>
          </p:cNvSpPr>
          <p:nvPr/>
        </p:nvSpPr>
        <p:spPr bwMode="auto">
          <a:xfrm>
            <a:off x="5943600" y="6096000"/>
            <a:ext cx="2971800" cy="533400"/>
          </a:xfrm>
          <a:prstGeom prst="rect">
            <a:avLst/>
          </a:prstGeom>
          <a:noFill/>
          <a:ln w="9525">
            <a:noFill/>
            <a:miter lim="800000"/>
            <a:headEnd/>
            <a:tailEnd/>
          </a:ln>
        </p:spPr>
        <p:txBody>
          <a:bodyPr anchor="b"/>
          <a:lstStyle/>
          <a:p>
            <a:pPr algn="ctr"/>
            <a:r>
              <a:rPr lang="en-US" altLang="zh-TW" sz="2800">
                <a:solidFill>
                  <a:schemeClr val="tx2"/>
                </a:solidFill>
                <a:latin typeface="Times" pitchFamily="18" charset="0"/>
              </a:rPr>
              <a:t>Quantity of output</a:t>
            </a:r>
            <a:endParaRPr lang="en-US" altLang="zh-TW" sz="4400">
              <a:solidFill>
                <a:schemeClr val="tx2"/>
              </a:solidFill>
            </a:endParaRPr>
          </a:p>
        </p:txBody>
      </p:sp>
      <p:sp>
        <p:nvSpPr>
          <p:cNvPr id="35847" name="Rectangle 7"/>
          <p:cNvSpPr>
            <a:spLocks noChangeArrowheads="1"/>
          </p:cNvSpPr>
          <p:nvPr/>
        </p:nvSpPr>
        <p:spPr bwMode="auto">
          <a:xfrm>
            <a:off x="304800" y="3886200"/>
            <a:ext cx="1447800" cy="533400"/>
          </a:xfrm>
          <a:prstGeom prst="rect">
            <a:avLst/>
          </a:prstGeom>
          <a:noFill/>
          <a:ln w="9525">
            <a:noFill/>
            <a:miter lim="800000"/>
            <a:headEnd/>
            <a:tailEnd/>
          </a:ln>
        </p:spPr>
        <p:txBody>
          <a:bodyPr anchor="b"/>
          <a:lstStyle/>
          <a:p>
            <a:pPr algn="ctr"/>
            <a:r>
              <a:rPr lang="en-US" altLang="zh-TW" sz="2800">
                <a:solidFill>
                  <a:schemeClr val="tx2"/>
                </a:solidFill>
                <a:latin typeface="Times" pitchFamily="18" charset="0"/>
              </a:rPr>
              <a:t>Average cost</a:t>
            </a:r>
            <a:endParaRPr lang="en-US" altLang="zh-TW" sz="4400">
              <a:solidFill>
                <a:schemeClr val="tx2"/>
              </a:solidFill>
            </a:endParaRPr>
          </a:p>
        </p:txBody>
      </p:sp>
      <p:sp>
        <p:nvSpPr>
          <p:cNvPr id="35848" name="Freeform 8"/>
          <p:cNvSpPr>
            <a:spLocks/>
          </p:cNvSpPr>
          <p:nvPr/>
        </p:nvSpPr>
        <p:spPr bwMode="auto">
          <a:xfrm>
            <a:off x="2209800" y="4191000"/>
            <a:ext cx="1676400" cy="838200"/>
          </a:xfrm>
          <a:custGeom>
            <a:avLst/>
            <a:gdLst>
              <a:gd name="T0" fmla="*/ 0 w 816"/>
              <a:gd name="T1" fmla="*/ 0 h 368"/>
              <a:gd name="T2" fmla="*/ 144 w 816"/>
              <a:gd name="T3" fmla="*/ 336 h 368"/>
              <a:gd name="T4" fmla="*/ 816 w 816"/>
              <a:gd name="T5" fmla="*/ 192 h 368"/>
              <a:gd name="T6" fmla="*/ 0 60000 65536"/>
              <a:gd name="T7" fmla="*/ 0 60000 65536"/>
              <a:gd name="T8" fmla="*/ 0 60000 65536"/>
              <a:gd name="T9" fmla="*/ 0 w 816"/>
              <a:gd name="T10" fmla="*/ 0 h 368"/>
              <a:gd name="T11" fmla="*/ 816 w 816"/>
              <a:gd name="T12" fmla="*/ 368 h 368"/>
            </a:gdLst>
            <a:ahLst/>
            <a:cxnLst>
              <a:cxn ang="T6">
                <a:pos x="T0" y="T1"/>
              </a:cxn>
              <a:cxn ang="T7">
                <a:pos x="T2" y="T3"/>
              </a:cxn>
              <a:cxn ang="T8">
                <a:pos x="T4" y="T5"/>
              </a:cxn>
            </a:cxnLst>
            <a:rect l="T9" t="T10" r="T11" b="T12"/>
            <a:pathLst>
              <a:path w="816" h="368">
                <a:moveTo>
                  <a:pt x="0" y="0"/>
                </a:moveTo>
                <a:cubicBezTo>
                  <a:pt x="4" y="152"/>
                  <a:pt x="8" y="304"/>
                  <a:pt x="144" y="336"/>
                </a:cubicBezTo>
                <a:cubicBezTo>
                  <a:pt x="280" y="368"/>
                  <a:pt x="696" y="224"/>
                  <a:pt x="816" y="192"/>
                </a:cubicBezTo>
              </a:path>
            </a:pathLst>
          </a:custGeom>
          <a:noFill/>
          <a:ln w="38100" cmpd="sng">
            <a:solidFill>
              <a:schemeClr val="accent1"/>
            </a:solidFill>
            <a:round/>
            <a:headEnd/>
            <a:tailEnd/>
          </a:ln>
        </p:spPr>
        <p:txBody>
          <a:bodyPr wrap="none" anchor="ctr"/>
          <a:lstStyle/>
          <a:p>
            <a:endParaRPr lang="en-US"/>
          </a:p>
        </p:txBody>
      </p:sp>
      <p:sp>
        <p:nvSpPr>
          <p:cNvPr id="35849" name="Freeform 9"/>
          <p:cNvSpPr>
            <a:spLocks/>
          </p:cNvSpPr>
          <p:nvPr/>
        </p:nvSpPr>
        <p:spPr bwMode="auto">
          <a:xfrm>
            <a:off x="2971800" y="4343400"/>
            <a:ext cx="1676400" cy="1066800"/>
          </a:xfrm>
          <a:custGeom>
            <a:avLst/>
            <a:gdLst>
              <a:gd name="T0" fmla="*/ 0 w 816"/>
              <a:gd name="T1" fmla="*/ 0 h 368"/>
              <a:gd name="T2" fmla="*/ 144 w 816"/>
              <a:gd name="T3" fmla="*/ 336 h 368"/>
              <a:gd name="T4" fmla="*/ 816 w 816"/>
              <a:gd name="T5" fmla="*/ 192 h 368"/>
              <a:gd name="T6" fmla="*/ 0 60000 65536"/>
              <a:gd name="T7" fmla="*/ 0 60000 65536"/>
              <a:gd name="T8" fmla="*/ 0 60000 65536"/>
              <a:gd name="T9" fmla="*/ 0 w 816"/>
              <a:gd name="T10" fmla="*/ 0 h 368"/>
              <a:gd name="T11" fmla="*/ 816 w 816"/>
              <a:gd name="T12" fmla="*/ 368 h 368"/>
            </a:gdLst>
            <a:ahLst/>
            <a:cxnLst>
              <a:cxn ang="T6">
                <a:pos x="T0" y="T1"/>
              </a:cxn>
              <a:cxn ang="T7">
                <a:pos x="T2" y="T3"/>
              </a:cxn>
              <a:cxn ang="T8">
                <a:pos x="T4" y="T5"/>
              </a:cxn>
            </a:cxnLst>
            <a:rect l="T9" t="T10" r="T11" b="T12"/>
            <a:pathLst>
              <a:path w="816" h="368">
                <a:moveTo>
                  <a:pt x="0" y="0"/>
                </a:moveTo>
                <a:cubicBezTo>
                  <a:pt x="4" y="152"/>
                  <a:pt x="8" y="304"/>
                  <a:pt x="144" y="336"/>
                </a:cubicBezTo>
                <a:cubicBezTo>
                  <a:pt x="280" y="368"/>
                  <a:pt x="696" y="224"/>
                  <a:pt x="816" y="192"/>
                </a:cubicBezTo>
              </a:path>
            </a:pathLst>
          </a:custGeom>
          <a:noFill/>
          <a:ln w="38100" cmpd="sng">
            <a:solidFill>
              <a:srgbClr val="FF9933"/>
            </a:solidFill>
            <a:round/>
            <a:headEnd/>
            <a:tailEnd/>
          </a:ln>
        </p:spPr>
        <p:txBody>
          <a:bodyPr wrap="none" anchor="ctr"/>
          <a:lstStyle/>
          <a:p>
            <a:endParaRPr lang="en-US"/>
          </a:p>
        </p:txBody>
      </p:sp>
      <p:sp>
        <p:nvSpPr>
          <p:cNvPr id="35850" name="Freeform 10"/>
          <p:cNvSpPr>
            <a:spLocks/>
          </p:cNvSpPr>
          <p:nvPr/>
        </p:nvSpPr>
        <p:spPr bwMode="auto">
          <a:xfrm>
            <a:off x="3810000" y="4572000"/>
            <a:ext cx="1905000" cy="1066800"/>
          </a:xfrm>
          <a:custGeom>
            <a:avLst/>
            <a:gdLst>
              <a:gd name="T0" fmla="*/ 0 w 816"/>
              <a:gd name="T1" fmla="*/ 0 h 368"/>
              <a:gd name="T2" fmla="*/ 144 w 816"/>
              <a:gd name="T3" fmla="*/ 336 h 368"/>
              <a:gd name="T4" fmla="*/ 816 w 816"/>
              <a:gd name="T5" fmla="*/ 192 h 368"/>
              <a:gd name="T6" fmla="*/ 0 60000 65536"/>
              <a:gd name="T7" fmla="*/ 0 60000 65536"/>
              <a:gd name="T8" fmla="*/ 0 60000 65536"/>
              <a:gd name="T9" fmla="*/ 0 w 816"/>
              <a:gd name="T10" fmla="*/ 0 h 368"/>
              <a:gd name="T11" fmla="*/ 816 w 816"/>
              <a:gd name="T12" fmla="*/ 368 h 368"/>
            </a:gdLst>
            <a:ahLst/>
            <a:cxnLst>
              <a:cxn ang="T6">
                <a:pos x="T0" y="T1"/>
              </a:cxn>
              <a:cxn ang="T7">
                <a:pos x="T2" y="T3"/>
              </a:cxn>
              <a:cxn ang="T8">
                <a:pos x="T4" y="T5"/>
              </a:cxn>
            </a:cxnLst>
            <a:rect l="T9" t="T10" r="T11" b="T12"/>
            <a:pathLst>
              <a:path w="816" h="368">
                <a:moveTo>
                  <a:pt x="0" y="0"/>
                </a:moveTo>
                <a:cubicBezTo>
                  <a:pt x="4" y="152"/>
                  <a:pt x="8" y="304"/>
                  <a:pt x="144" y="336"/>
                </a:cubicBezTo>
                <a:cubicBezTo>
                  <a:pt x="280" y="368"/>
                  <a:pt x="696" y="224"/>
                  <a:pt x="816" y="192"/>
                </a:cubicBezTo>
              </a:path>
            </a:pathLst>
          </a:custGeom>
          <a:noFill/>
          <a:ln w="38100" cmpd="sng">
            <a:solidFill>
              <a:srgbClr val="FFCC00"/>
            </a:solidFill>
            <a:round/>
            <a:headEnd/>
            <a:tailEnd/>
          </a:ln>
        </p:spPr>
        <p:txBody>
          <a:bodyPr wrap="none" anchor="ct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76200" y="152400"/>
            <a:ext cx="8991600" cy="990600"/>
          </a:xfrm>
        </p:spPr>
        <p:txBody>
          <a:bodyPr/>
          <a:lstStyle/>
          <a:p>
            <a:pPr eaLnBrk="1" hangingPunct="1"/>
            <a:r>
              <a:rPr lang="en-US" altLang="zh-TW" smtClean="0">
                <a:ea typeface="新細明體" charset="-120"/>
              </a:rPr>
              <a:t>Long-run Average Cost Function</a:t>
            </a:r>
          </a:p>
        </p:txBody>
      </p:sp>
      <p:sp>
        <p:nvSpPr>
          <p:cNvPr id="36867" name="Rectangle 3"/>
          <p:cNvSpPr>
            <a:spLocks noGrp="1" noChangeArrowheads="1"/>
          </p:cNvSpPr>
          <p:nvPr>
            <p:ph type="body" idx="1"/>
          </p:nvPr>
        </p:nvSpPr>
        <p:spPr>
          <a:xfrm>
            <a:off x="228600" y="1412875"/>
            <a:ext cx="8664575" cy="1406525"/>
          </a:xfrm>
        </p:spPr>
        <p:txBody>
          <a:bodyPr/>
          <a:lstStyle/>
          <a:p>
            <a:pPr eaLnBrk="1" hangingPunct="1">
              <a:lnSpc>
                <a:spcPct val="90000"/>
              </a:lnSpc>
              <a:buFontTx/>
              <a:buNone/>
            </a:pPr>
            <a:r>
              <a:rPr lang="en-US" altLang="zh-TW" smtClean="0">
                <a:ea typeface="新細明體" charset="-120"/>
              </a:rPr>
              <a:t>	Shows the minimum cost per unit of producing each output level when any scale of operation is available</a:t>
            </a:r>
          </a:p>
        </p:txBody>
      </p:sp>
      <p:sp>
        <p:nvSpPr>
          <p:cNvPr id="36868" name="Line 4"/>
          <p:cNvSpPr>
            <a:spLocks noChangeShapeType="1"/>
          </p:cNvSpPr>
          <p:nvPr/>
        </p:nvSpPr>
        <p:spPr bwMode="auto">
          <a:xfrm>
            <a:off x="1600200" y="3124200"/>
            <a:ext cx="0" cy="3332163"/>
          </a:xfrm>
          <a:prstGeom prst="line">
            <a:avLst/>
          </a:prstGeom>
          <a:noFill/>
          <a:ln w="57150">
            <a:solidFill>
              <a:schemeClr val="tx1"/>
            </a:solidFill>
            <a:round/>
            <a:headEnd/>
            <a:tailEnd/>
          </a:ln>
        </p:spPr>
        <p:txBody>
          <a:bodyPr wrap="none" anchor="ctr"/>
          <a:lstStyle/>
          <a:p>
            <a:endParaRPr lang="en-US"/>
          </a:p>
        </p:txBody>
      </p:sp>
      <p:sp>
        <p:nvSpPr>
          <p:cNvPr id="36869" name="Line 5"/>
          <p:cNvSpPr>
            <a:spLocks noChangeShapeType="1"/>
          </p:cNvSpPr>
          <p:nvPr/>
        </p:nvSpPr>
        <p:spPr bwMode="auto">
          <a:xfrm>
            <a:off x="1600200" y="6456363"/>
            <a:ext cx="4267200" cy="0"/>
          </a:xfrm>
          <a:prstGeom prst="line">
            <a:avLst/>
          </a:prstGeom>
          <a:noFill/>
          <a:ln w="57150">
            <a:solidFill>
              <a:schemeClr val="tx1"/>
            </a:solidFill>
            <a:round/>
            <a:headEnd/>
            <a:tailEnd/>
          </a:ln>
        </p:spPr>
        <p:txBody>
          <a:bodyPr wrap="none" anchor="ctr"/>
          <a:lstStyle/>
          <a:p>
            <a:endParaRPr lang="en-US"/>
          </a:p>
        </p:txBody>
      </p:sp>
      <p:sp>
        <p:nvSpPr>
          <p:cNvPr id="36870" name="Rectangle 6"/>
          <p:cNvSpPr>
            <a:spLocks noChangeArrowheads="1"/>
          </p:cNvSpPr>
          <p:nvPr/>
        </p:nvSpPr>
        <p:spPr bwMode="auto">
          <a:xfrm>
            <a:off x="5943600" y="6024563"/>
            <a:ext cx="2971800" cy="604837"/>
          </a:xfrm>
          <a:prstGeom prst="rect">
            <a:avLst/>
          </a:prstGeom>
          <a:noFill/>
          <a:ln w="9525">
            <a:noFill/>
            <a:miter lim="800000"/>
            <a:headEnd/>
            <a:tailEnd/>
          </a:ln>
        </p:spPr>
        <p:txBody>
          <a:bodyPr anchor="b"/>
          <a:lstStyle/>
          <a:p>
            <a:pPr algn="ctr"/>
            <a:r>
              <a:rPr lang="en-US" altLang="zh-TW" sz="2800">
                <a:solidFill>
                  <a:schemeClr val="tx2"/>
                </a:solidFill>
                <a:latin typeface="Times" pitchFamily="18" charset="0"/>
              </a:rPr>
              <a:t>Quantity of output</a:t>
            </a:r>
            <a:endParaRPr lang="en-US" altLang="zh-TW" sz="4400">
              <a:solidFill>
                <a:schemeClr val="tx2"/>
              </a:solidFill>
            </a:endParaRPr>
          </a:p>
        </p:txBody>
      </p:sp>
      <p:sp>
        <p:nvSpPr>
          <p:cNvPr id="36871" name="Rectangle 7"/>
          <p:cNvSpPr>
            <a:spLocks noChangeArrowheads="1"/>
          </p:cNvSpPr>
          <p:nvPr/>
        </p:nvSpPr>
        <p:spPr bwMode="auto">
          <a:xfrm>
            <a:off x="304800" y="3514725"/>
            <a:ext cx="1447800" cy="606425"/>
          </a:xfrm>
          <a:prstGeom prst="rect">
            <a:avLst/>
          </a:prstGeom>
          <a:noFill/>
          <a:ln w="9525">
            <a:noFill/>
            <a:miter lim="800000"/>
            <a:headEnd/>
            <a:tailEnd/>
          </a:ln>
        </p:spPr>
        <p:txBody>
          <a:bodyPr anchor="b"/>
          <a:lstStyle/>
          <a:p>
            <a:pPr algn="ctr"/>
            <a:r>
              <a:rPr lang="en-US" altLang="zh-TW" sz="2800">
                <a:solidFill>
                  <a:schemeClr val="tx2"/>
                </a:solidFill>
                <a:latin typeface="Times" pitchFamily="18" charset="0"/>
              </a:rPr>
              <a:t>Average cost</a:t>
            </a:r>
            <a:endParaRPr lang="en-US" altLang="zh-TW" sz="4400">
              <a:solidFill>
                <a:schemeClr val="tx2"/>
              </a:solidFill>
            </a:endParaRPr>
          </a:p>
        </p:txBody>
      </p:sp>
      <p:sp>
        <p:nvSpPr>
          <p:cNvPr id="36872" name="Freeform 8"/>
          <p:cNvSpPr>
            <a:spLocks/>
          </p:cNvSpPr>
          <p:nvPr/>
        </p:nvSpPr>
        <p:spPr bwMode="auto">
          <a:xfrm>
            <a:off x="1905000" y="4038600"/>
            <a:ext cx="4724400" cy="1397000"/>
          </a:xfrm>
          <a:custGeom>
            <a:avLst/>
            <a:gdLst>
              <a:gd name="T0" fmla="*/ 0 w 2976"/>
              <a:gd name="T1" fmla="*/ 0 h 880"/>
              <a:gd name="T2" fmla="*/ 1248 w 2976"/>
              <a:gd name="T3" fmla="*/ 864 h 880"/>
              <a:gd name="T4" fmla="*/ 2976 w 2976"/>
              <a:gd name="T5" fmla="*/ 96 h 880"/>
              <a:gd name="T6" fmla="*/ 0 60000 65536"/>
              <a:gd name="T7" fmla="*/ 0 60000 65536"/>
              <a:gd name="T8" fmla="*/ 0 60000 65536"/>
              <a:gd name="T9" fmla="*/ 0 w 2976"/>
              <a:gd name="T10" fmla="*/ 0 h 880"/>
              <a:gd name="T11" fmla="*/ 2976 w 2976"/>
              <a:gd name="T12" fmla="*/ 880 h 880"/>
            </a:gdLst>
            <a:ahLst/>
            <a:cxnLst>
              <a:cxn ang="T6">
                <a:pos x="T0" y="T1"/>
              </a:cxn>
              <a:cxn ang="T7">
                <a:pos x="T2" y="T3"/>
              </a:cxn>
              <a:cxn ang="T8">
                <a:pos x="T4" y="T5"/>
              </a:cxn>
            </a:cxnLst>
            <a:rect l="T9" t="T10" r="T11" b="T12"/>
            <a:pathLst>
              <a:path w="2976" h="880">
                <a:moveTo>
                  <a:pt x="0" y="0"/>
                </a:moveTo>
                <a:cubicBezTo>
                  <a:pt x="376" y="424"/>
                  <a:pt x="752" y="848"/>
                  <a:pt x="1248" y="864"/>
                </a:cubicBezTo>
                <a:cubicBezTo>
                  <a:pt x="1744" y="880"/>
                  <a:pt x="2688" y="224"/>
                  <a:pt x="2976" y="96"/>
                </a:cubicBezTo>
              </a:path>
            </a:pathLst>
          </a:custGeom>
          <a:noFill/>
          <a:ln w="57150" cmpd="sng">
            <a:solidFill>
              <a:schemeClr val="accent1"/>
            </a:solidFill>
            <a:round/>
            <a:headEnd/>
            <a:tailEnd/>
          </a:ln>
        </p:spPr>
        <p:txBody>
          <a:bodyPr wrap="none" anchor="ctr"/>
          <a:lstStyle/>
          <a:p>
            <a:endParaRPr lang="en-US"/>
          </a:p>
        </p:txBody>
      </p:sp>
      <p:sp>
        <p:nvSpPr>
          <p:cNvPr id="36873" name="Freeform 9"/>
          <p:cNvSpPr>
            <a:spLocks/>
          </p:cNvSpPr>
          <p:nvPr/>
        </p:nvSpPr>
        <p:spPr bwMode="auto">
          <a:xfrm>
            <a:off x="2209800" y="4114800"/>
            <a:ext cx="1219200" cy="673100"/>
          </a:xfrm>
          <a:custGeom>
            <a:avLst/>
            <a:gdLst>
              <a:gd name="T0" fmla="*/ 0 w 768"/>
              <a:gd name="T1" fmla="*/ 0 h 424"/>
              <a:gd name="T2" fmla="*/ 240 w 768"/>
              <a:gd name="T3" fmla="*/ 384 h 424"/>
              <a:gd name="T4" fmla="*/ 768 w 768"/>
              <a:gd name="T5" fmla="*/ 240 h 424"/>
              <a:gd name="T6" fmla="*/ 0 60000 65536"/>
              <a:gd name="T7" fmla="*/ 0 60000 65536"/>
              <a:gd name="T8" fmla="*/ 0 60000 65536"/>
              <a:gd name="T9" fmla="*/ 0 w 768"/>
              <a:gd name="T10" fmla="*/ 0 h 424"/>
              <a:gd name="T11" fmla="*/ 768 w 768"/>
              <a:gd name="T12" fmla="*/ 424 h 424"/>
            </a:gdLst>
            <a:ahLst/>
            <a:cxnLst>
              <a:cxn ang="T6">
                <a:pos x="T0" y="T1"/>
              </a:cxn>
              <a:cxn ang="T7">
                <a:pos x="T2" y="T3"/>
              </a:cxn>
              <a:cxn ang="T8">
                <a:pos x="T4" y="T5"/>
              </a:cxn>
            </a:cxnLst>
            <a:rect l="T9" t="T10" r="T11" b="T12"/>
            <a:pathLst>
              <a:path w="768" h="424">
                <a:moveTo>
                  <a:pt x="0" y="0"/>
                </a:moveTo>
                <a:cubicBezTo>
                  <a:pt x="56" y="172"/>
                  <a:pt x="112" y="344"/>
                  <a:pt x="240" y="384"/>
                </a:cubicBezTo>
                <a:cubicBezTo>
                  <a:pt x="368" y="424"/>
                  <a:pt x="672" y="272"/>
                  <a:pt x="768" y="240"/>
                </a:cubicBezTo>
              </a:path>
            </a:pathLst>
          </a:custGeom>
          <a:noFill/>
          <a:ln w="38100" cmpd="sng">
            <a:solidFill>
              <a:srgbClr val="FFCC00"/>
            </a:solidFill>
            <a:round/>
            <a:headEnd/>
            <a:tailEnd/>
          </a:ln>
        </p:spPr>
        <p:txBody>
          <a:bodyPr wrap="none" anchor="ctr"/>
          <a:lstStyle/>
          <a:p>
            <a:endParaRPr lang="en-US"/>
          </a:p>
        </p:txBody>
      </p:sp>
      <p:sp>
        <p:nvSpPr>
          <p:cNvPr id="36874" name="Freeform 10"/>
          <p:cNvSpPr>
            <a:spLocks/>
          </p:cNvSpPr>
          <p:nvPr/>
        </p:nvSpPr>
        <p:spPr bwMode="auto">
          <a:xfrm>
            <a:off x="2895600" y="4648200"/>
            <a:ext cx="1219200" cy="673100"/>
          </a:xfrm>
          <a:custGeom>
            <a:avLst/>
            <a:gdLst>
              <a:gd name="T0" fmla="*/ 0 w 768"/>
              <a:gd name="T1" fmla="*/ 0 h 424"/>
              <a:gd name="T2" fmla="*/ 240 w 768"/>
              <a:gd name="T3" fmla="*/ 384 h 424"/>
              <a:gd name="T4" fmla="*/ 768 w 768"/>
              <a:gd name="T5" fmla="*/ 240 h 424"/>
              <a:gd name="T6" fmla="*/ 0 60000 65536"/>
              <a:gd name="T7" fmla="*/ 0 60000 65536"/>
              <a:gd name="T8" fmla="*/ 0 60000 65536"/>
              <a:gd name="T9" fmla="*/ 0 w 768"/>
              <a:gd name="T10" fmla="*/ 0 h 424"/>
              <a:gd name="T11" fmla="*/ 768 w 768"/>
              <a:gd name="T12" fmla="*/ 424 h 424"/>
            </a:gdLst>
            <a:ahLst/>
            <a:cxnLst>
              <a:cxn ang="T6">
                <a:pos x="T0" y="T1"/>
              </a:cxn>
              <a:cxn ang="T7">
                <a:pos x="T2" y="T3"/>
              </a:cxn>
              <a:cxn ang="T8">
                <a:pos x="T4" y="T5"/>
              </a:cxn>
            </a:cxnLst>
            <a:rect l="T9" t="T10" r="T11" b="T12"/>
            <a:pathLst>
              <a:path w="768" h="424">
                <a:moveTo>
                  <a:pt x="0" y="0"/>
                </a:moveTo>
                <a:cubicBezTo>
                  <a:pt x="56" y="172"/>
                  <a:pt x="112" y="344"/>
                  <a:pt x="240" y="384"/>
                </a:cubicBezTo>
                <a:cubicBezTo>
                  <a:pt x="368" y="424"/>
                  <a:pt x="672" y="272"/>
                  <a:pt x="768" y="240"/>
                </a:cubicBezTo>
              </a:path>
            </a:pathLst>
          </a:custGeom>
          <a:noFill/>
          <a:ln w="38100" cmpd="sng">
            <a:solidFill>
              <a:srgbClr val="FFCC00"/>
            </a:solidFill>
            <a:round/>
            <a:headEnd/>
            <a:tailEnd/>
          </a:ln>
        </p:spPr>
        <p:txBody>
          <a:bodyPr wrap="none" anchor="ctr"/>
          <a:lstStyle/>
          <a:p>
            <a:endParaRPr lang="en-US"/>
          </a:p>
        </p:txBody>
      </p:sp>
      <p:sp>
        <p:nvSpPr>
          <p:cNvPr id="36875" name="Freeform 11"/>
          <p:cNvSpPr>
            <a:spLocks/>
          </p:cNvSpPr>
          <p:nvPr/>
        </p:nvSpPr>
        <p:spPr bwMode="auto">
          <a:xfrm>
            <a:off x="4343400" y="4572000"/>
            <a:ext cx="914400" cy="685800"/>
          </a:xfrm>
          <a:custGeom>
            <a:avLst/>
            <a:gdLst>
              <a:gd name="T0" fmla="*/ 0 w 432"/>
              <a:gd name="T1" fmla="*/ 144 h 264"/>
              <a:gd name="T2" fmla="*/ 192 w 432"/>
              <a:gd name="T3" fmla="*/ 240 h 264"/>
              <a:gd name="T4" fmla="*/ 432 w 432"/>
              <a:gd name="T5" fmla="*/ 0 h 264"/>
              <a:gd name="T6" fmla="*/ 0 60000 65536"/>
              <a:gd name="T7" fmla="*/ 0 60000 65536"/>
              <a:gd name="T8" fmla="*/ 0 60000 65536"/>
              <a:gd name="T9" fmla="*/ 0 w 432"/>
              <a:gd name="T10" fmla="*/ 0 h 264"/>
              <a:gd name="T11" fmla="*/ 432 w 432"/>
              <a:gd name="T12" fmla="*/ 264 h 264"/>
            </a:gdLst>
            <a:ahLst/>
            <a:cxnLst>
              <a:cxn ang="T6">
                <a:pos x="T0" y="T1"/>
              </a:cxn>
              <a:cxn ang="T7">
                <a:pos x="T2" y="T3"/>
              </a:cxn>
              <a:cxn ang="T8">
                <a:pos x="T4" y="T5"/>
              </a:cxn>
            </a:cxnLst>
            <a:rect l="T9" t="T10" r="T11" b="T12"/>
            <a:pathLst>
              <a:path w="432" h="264">
                <a:moveTo>
                  <a:pt x="0" y="144"/>
                </a:moveTo>
                <a:cubicBezTo>
                  <a:pt x="60" y="204"/>
                  <a:pt x="120" y="264"/>
                  <a:pt x="192" y="240"/>
                </a:cubicBezTo>
                <a:cubicBezTo>
                  <a:pt x="264" y="216"/>
                  <a:pt x="392" y="48"/>
                  <a:pt x="432" y="0"/>
                </a:cubicBezTo>
              </a:path>
            </a:pathLst>
          </a:custGeom>
          <a:noFill/>
          <a:ln w="38100" cmpd="sng">
            <a:solidFill>
              <a:schemeClr val="accent2"/>
            </a:solidFill>
            <a:round/>
            <a:headEnd/>
            <a:tailEnd/>
          </a:ln>
        </p:spPr>
        <p:txBody>
          <a:bodyPr wrap="none" anchor="ctr"/>
          <a:lstStyle/>
          <a:p>
            <a:endParaRPr lang="en-US"/>
          </a:p>
        </p:txBody>
      </p:sp>
      <p:sp>
        <p:nvSpPr>
          <p:cNvPr id="36876" name="Freeform 12"/>
          <p:cNvSpPr>
            <a:spLocks/>
          </p:cNvSpPr>
          <p:nvPr/>
        </p:nvSpPr>
        <p:spPr bwMode="auto">
          <a:xfrm>
            <a:off x="5257800" y="4038600"/>
            <a:ext cx="914400" cy="685800"/>
          </a:xfrm>
          <a:custGeom>
            <a:avLst/>
            <a:gdLst>
              <a:gd name="T0" fmla="*/ 0 w 432"/>
              <a:gd name="T1" fmla="*/ 144 h 264"/>
              <a:gd name="T2" fmla="*/ 192 w 432"/>
              <a:gd name="T3" fmla="*/ 240 h 264"/>
              <a:gd name="T4" fmla="*/ 432 w 432"/>
              <a:gd name="T5" fmla="*/ 0 h 264"/>
              <a:gd name="T6" fmla="*/ 0 60000 65536"/>
              <a:gd name="T7" fmla="*/ 0 60000 65536"/>
              <a:gd name="T8" fmla="*/ 0 60000 65536"/>
              <a:gd name="T9" fmla="*/ 0 w 432"/>
              <a:gd name="T10" fmla="*/ 0 h 264"/>
              <a:gd name="T11" fmla="*/ 432 w 432"/>
              <a:gd name="T12" fmla="*/ 264 h 264"/>
            </a:gdLst>
            <a:ahLst/>
            <a:cxnLst>
              <a:cxn ang="T6">
                <a:pos x="T0" y="T1"/>
              </a:cxn>
              <a:cxn ang="T7">
                <a:pos x="T2" y="T3"/>
              </a:cxn>
              <a:cxn ang="T8">
                <a:pos x="T4" y="T5"/>
              </a:cxn>
            </a:cxnLst>
            <a:rect l="T9" t="T10" r="T11" b="T12"/>
            <a:pathLst>
              <a:path w="432" h="264">
                <a:moveTo>
                  <a:pt x="0" y="144"/>
                </a:moveTo>
                <a:cubicBezTo>
                  <a:pt x="60" y="204"/>
                  <a:pt x="120" y="264"/>
                  <a:pt x="192" y="240"/>
                </a:cubicBezTo>
                <a:cubicBezTo>
                  <a:pt x="264" y="216"/>
                  <a:pt x="392" y="48"/>
                  <a:pt x="432" y="0"/>
                </a:cubicBezTo>
              </a:path>
            </a:pathLst>
          </a:custGeom>
          <a:noFill/>
          <a:ln w="38100" cmpd="sng">
            <a:solidFill>
              <a:schemeClr val="accent2"/>
            </a:solidFill>
            <a:round/>
            <a:headEnd/>
            <a:tailEnd/>
          </a:ln>
        </p:spPr>
        <p:txBody>
          <a:bodyPr wrap="none" anchor="ctr"/>
          <a:lstStyle/>
          <a:p>
            <a:endParaRPr lang="en-US"/>
          </a:p>
        </p:txBody>
      </p:sp>
      <p:sp>
        <p:nvSpPr>
          <p:cNvPr id="36877" name="Line 13"/>
          <p:cNvSpPr>
            <a:spLocks noChangeShapeType="1"/>
          </p:cNvSpPr>
          <p:nvPr/>
        </p:nvSpPr>
        <p:spPr bwMode="auto">
          <a:xfrm flipH="1">
            <a:off x="2514600" y="3810000"/>
            <a:ext cx="1447800" cy="914400"/>
          </a:xfrm>
          <a:prstGeom prst="line">
            <a:avLst/>
          </a:prstGeom>
          <a:noFill/>
          <a:ln w="9525">
            <a:solidFill>
              <a:schemeClr val="tx1"/>
            </a:solidFill>
            <a:round/>
            <a:headEnd/>
            <a:tailEnd type="triangle" w="med" len="med"/>
          </a:ln>
        </p:spPr>
        <p:txBody>
          <a:bodyPr wrap="none" anchor="ctr"/>
          <a:lstStyle/>
          <a:p>
            <a:endParaRPr lang="en-US"/>
          </a:p>
        </p:txBody>
      </p:sp>
      <p:sp>
        <p:nvSpPr>
          <p:cNvPr id="36878" name="Line 14"/>
          <p:cNvSpPr>
            <a:spLocks noChangeShapeType="1"/>
          </p:cNvSpPr>
          <p:nvPr/>
        </p:nvSpPr>
        <p:spPr bwMode="auto">
          <a:xfrm flipH="1">
            <a:off x="3276600" y="3810000"/>
            <a:ext cx="838200" cy="1371600"/>
          </a:xfrm>
          <a:prstGeom prst="line">
            <a:avLst/>
          </a:prstGeom>
          <a:noFill/>
          <a:ln w="9525">
            <a:solidFill>
              <a:schemeClr val="tx1"/>
            </a:solidFill>
            <a:round/>
            <a:headEnd/>
            <a:tailEnd type="triangle" w="med" len="med"/>
          </a:ln>
        </p:spPr>
        <p:txBody>
          <a:bodyPr wrap="none" anchor="ctr"/>
          <a:lstStyle/>
          <a:p>
            <a:endParaRPr lang="en-US"/>
          </a:p>
        </p:txBody>
      </p:sp>
      <p:sp>
        <p:nvSpPr>
          <p:cNvPr id="36879" name="Line 15"/>
          <p:cNvSpPr>
            <a:spLocks noChangeShapeType="1"/>
          </p:cNvSpPr>
          <p:nvPr/>
        </p:nvSpPr>
        <p:spPr bwMode="auto">
          <a:xfrm>
            <a:off x="4191000" y="3810000"/>
            <a:ext cx="609600" cy="1295400"/>
          </a:xfrm>
          <a:prstGeom prst="line">
            <a:avLst/>
          </a:prstGeom>
          <a:noFill/>
          <a:ln w="9525">
            <a:solidFill>
              <a:schemeClr val="tx1"/>
            </a:solidFill>
            <a:round/>
            <a:headEnd/>
            <a:tailEnd type="triangle" w="med" len="med"/>
          </a:ln>
        </p:spPr>
        <p:txBody>
          <a:bodyPr wrap="none" anchor="ctr"/>
          <a:lstStyle/>
          <a:p>
            <a:endParaRPr lang="en-US"/>
          </a:p>
        </p:txBody>
      </p:sp>
      <p:sp>
        <p:nvSpPr>
          <p:cNvPr id="36880" name="Line 16"/>
          <p:cNvSpPr>
            <a:spLocks noChangeShapeType="1"/>
          </p:cNvSpPr>
          <p:nvPr/>
        </p:nvSpPr>
        <p:spPr bwMode="auto">
          <a:xfrm>
            <a:off x="4343400" y="3810000"/>
            <a:ext cx="1447800" cy="685800"/>
          </a:xfrm>
          <a:prstGeom prst="line">
            <a:avLst/>
          </a:prstGeom>
          <a:noFill/>
          <a:ln w="9525">
            <a:solidFill>
              <a:schemeClr val="tx1"/>
            </a:solidFill>
            <a:round/>
            <a:headEnd/>
            <a:tailEnd type="triangle" w="med" len="med"/>
          </a:ln>
        </p:spPr>
        <p:txBody>
          <a:bodyPr wrap="none" anchor="ctr"/>
          <a:lstStyle/>
          <a:p>
            <a:endParaRPr lang="en-US"/>
          </a:p>
        </p:txBody>
      </p:sp>
      <p:sp>
        <p:nvSpPr>
          <p:cNvPr id="36881" name="Rectangle 17"/>
          <p:cNvSpPr>
            <a:spLocks noChangeArrowheads="1"/>
          </p:cNvSpPr>
          <p:nvPr/>
        </p:nvSpPr>
        <p:spPr bwMode="auto">
          <a:xfrm>
            <a:off x="2743200" y="3200400"/>
            <a:ext cx="2971800" cy="604838"/>
          </a:xfrm>
          <a:prstGeom prst="rect">
            <a:avLst/>
          </a:prstGeom>
          <a:noFill/>
          <a:ln w="9525">
            <a:noFill/>
            <a:miter lim="800000"/>
            <a:headEnd/>
            <a:tailEnd/>
          </a:ln>
        </p:spPr>
        <p:txBody>
          <a:bodyPr anchor="b"/>
          <a:lstStyle/>
          <a:p>
            <a:pPr algn="ctr"/>
            <a:r>
              <a:rPr lang="en-US" altLang="zh-TW" sz="2400">
                <a:solidFill>
                  <a:schemeClr val="tx2"/>
                </a:solidFill>
              </a:rPr>
              <a:t>SR average cost functions</a:t>
            </a:r>
            <a:endParaRPr lang="en-US" altLang="zh-TW" sz="4400">
              <a:solidFill>
                <a:schemeClr val="tx2"/>
              </a:solidFill>
            </a:endParaRPr>
          </a:p>
        </p:txBody>
      </p:sp>
      <p:sp>
        <p:nvSpPr>
          <p:cNvPr id="36882" name="Rectangle 18"/>
          <p:cNvSpPr>
            <a:spLocks noChangeArrowheads="1"/>
          </p:cNvSpPr>
          <p:nvPr/>
        </p:nvSpPr>
        <p:spPr bwMode="auto">
          <a:xfrm>
            <a:off x="6248400" y="4114800"/>
            <a:ext cx="2590800" cy="604838"/>
          </a:xfrm>
          <a:prstGeom prst="rect">
            <a:avLst/>
          </a:prstGeom>
          <a:noFill/>
          <a:ln w="9525">
            <a:noFill/>
            <a:miter lim="800000"/>
            <a:headEnd/>
            <a:tailEnd/>
          </a:ln>
        </p:spPr>
        <p:txBody>
          <a:bodyPr anchor="b"/>
          <a:lstStyle/>
          <a:p>
            <a:pPr algn="ctr"/>
            <a:r>
              <a:rPr lang="en-US" altLang="zh-TW" sz="2400">
                <a:solidFill>
                  <a:schemeClr val="tx2"/>
                </a:solidFill>
              </a:rPr>
              <a:t>LR average cost</a:t>
            </a:r>
            <a:endParaRPr lang="en-US" altLang="zh-TW" sz="4400">
              <a:solidFill>
                <a:schemeClr val="tx2"/>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68313" y="274638"/>
            <a:ext cx="8218487" cy="1425575"/>
          </a:xfrm>
        </p:spPr>
        <p:txBody>
          <a:bodyPr/>
          <a:lstStyle/>
          <a:p>
            <a:pPr eaLnBrk="1" hangingPunct="1"/>
            <a:r>
              <a:rPr lang="en-US" altLang="zh-TW" smtClean="0">
                <a:ea typeface="新細明體" charset="-120"/>
              </a:rPr>
              <a:t>Key Steps:</a:t>
            </a:r>
            <a:br>
              <a:rPr lang="en-US" altLang="zh-TW" smtClean="0">
                <a:ea typeface="新細明體" charset="-120"/>
              </a:rPr>
            </a:br>
            <a:r>
              <a:rPr lang="en-US" altLang="zh-TW" smtClean="0">
                <a:ea typeface="新細明體" charset="-120"/>
              </a:rPr>
              <a:t>Cost Estimation Process</a:t>
            </a:r>
          </a:p>
        </p:txBody>
      </p:sp>
      <p:sp>
        <p:nvSpPr>
          <p:cNvPr id="37891" name="Rectangle 3"/>
          <p:cNvSpPr>
            <a:spLocks noGrp="1" noChangeArrowheads="1"/>
          </p:cNvSpPr>
          <p:nvPr>
            <p:ph type="body" idx="1"/>
          </p:nvPr>
        </p:nvSpPr>
        <p:spPr>
          <a:xfrm>
            <a:off x="762000" y="1990725"/>
            <a:ext cx="7924800" cy="4011613"/>
          </a:xfrm>
        </p:spPr>
        <p:txBody>
          <a:bodyPr/>
          <a:lstStyle/>
          <a:p>
            <a:pPr eaLnBrk="1" hangingPunct="1">
              <a:buFont typeface="Monotype Sorts" pitchFamily="2" charset="2"/>
              <a:buChar char="¶"/>
            </a:pPr>
            <a:r>
              <a:rPr lang="en-US" altLang="zh-TW" sz="2800" smtClean="0">
                <a:latin typeface="Times" pitchFamily="18" charset="0"/>
                <a:ea typeface="新細明體" charset="-120"/>
              </a:rPr>
              <a:t>Definition of costs</a:t>
            </a:r>
          </a:p>
          <a:p>
            <a:pPr eaLnBrk="1" hangingPunct="1">
              <a:buFont typeface="Monotype Sorts" pitchFamily="2" charset="2"/>
              <a:buChar char="·"/>
            </a:pPr>
            <a:r>
              <a:rPr lang="en-US" altLang="zh-TW" sz="2800" smtClean="0">
                <a:latin typeface="Times" pitchFamily="18" charset="0"/>
                <a:ea typeface="新細明體" charset="-120"/>
              </a:rPr>
              <a:t>  Correction for price level changes</a:t>
            </a:r>
          </a:p>
          <a:p>
            <a:pPr eaLnBrk="1" hangingPunct="1">
              <a:buFont typeface="Monotype Sorts" pitchFamily="2" charset="2"/>
              <a:buChar char="¸"/>
            </a:pPr>
            <a:r>
              <a:rPr lang="en-US" altLang="zh-TW" sz="2800" smtClean="0">
                <a:latin typeface="Times" pitchFamily="18" charset="0"/>
                <a:ea typeface="新細明體" charset="-120"/>
              </a:rPr>
              <a:t>  Relating cost to output</a:t>
            </a:r>
          </a:p>
          <a:p>
            <a:pPr eaLnBrk="1" hangingPunct="1">
              <a:buFont typeface="Monotype Sorts" pitchFamily="2" charset="2"/>
              <a:buChar char="¹"/>
            </a:pPr>
            <a:r>
              <a:rPr lang="en-US" altLang="zh-TW" sz="2800" smtClean="0">
                <a:latin typeface="Times" pitchFamily="18" charset="0"/>
                <a:ea typeface="新細明體" charset="-120"/>
              </a:rPr>
              <a:t>  Matching time periods</a:t>
            </a:r>
          </a:p>
          <a:p>
            <a:pPr eaLnBrk="1" hangingPunct="1">
              <a:buFont typeface="Monotype Sorts" pitchFamily="2" charset="2"/>
              <a:buChar char="º"/>
            </a:pPr>
            <a:r>
              <a:rPr lang="en-US" altLang="zh-TW" sz="2800" smtClean="0">
                <a:latin typeface="Times" pitchFamily="18" charset="0"/>
                <a:ea typeface="新細明體" charset="-120"/>
              </a:rPr>
              <a:t>  Controlling product, technology, and plant</a:t>
            </a:r>
          </a:p>
          <a:p>
            <a:pPr eaLnBrk="1" hangingPunct="1">
              <a:buFont typeface="Monotype Sorts" pitchFamily="2" charset="2"/>
              <a:buChar char="»"/>
            </a:pPr>
            <a:r>
              <a:rPr lang="en-US" altLang="zh-TW" sz="2800" smtClean="0">
                <a:latin typeface="Times" pitchFamily="18" charset="0"/>
                <a:ea typeface="新細明體" charset="-120"/>
              </a:rPr>
              <a:t>  Length of period and sample size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1143000" y="228600"/>
            <a:ext cx="6985000" cy="1143000"/>
          </a:xfrm>
          <a:prstGeom prst="rect">
            <a:avLst/>
          </a:prstGeom>
          <a:noFill/>
          <a:ln w="9525">
            <a:noFill/>
            <a:miter lim="800000"/>
            <a:headEnd/>
            <a:tailEnd/>
          </a:ln>
        </p:spPr>
        <p:txBody>
          <a:bodyPr anchor="b"/>
          <a:lstStyle/>
          <a:p>
            <a:pPr algn="ctr"/>
            <a:r>
              <a:rPr lang="en-US" altLang="zh-TW" sz="4400">
                <a:solidFill>
                  <a:schemeClr val="tx2"/>
                </a:solidFill>
              </a:rPr>
              <a:t>Minimum Efficient Scale</a:t>
            </a:r>
          </a:p>
        </p:txBody>
      </p:sp>
      <p:sp>
        <p:nvSpPr>
          <p:cNvPr id="38915" name="Rectangle 3"/>
          <p:cNvSpPr>
            <a:spLocks noChangeArrowheads="1"/>
          </p:cNvSpPr>
          <p:nvPr/>
        </p:nvSpPr>
        <p:spPr bwMode="auto">
          <a:xfrm>
            <a:off x="457200" y="1676400"/>
            <a:ext cx="8178800" cy="1143000"/>
          </a:xfrm>
          <a:prstGeom prst="rect">
            <a:avLst/>
          </a:prstGeom>
          <a:noFill/>
          <a:ln w="9525">
            <a:noFill/>
            <a:miter lim="800000"/>
            <a:headEnd/>
            <a:tailEnd/>
          </a:ln>
        </p:spPr>
        <p:txBody>
          <a:bodyPr/>
          <a:lstStyle/>
          <a:p>
            <a:pPr marL="342900" indent="-342900">
              <a:spcBef>
                <a:spcPct val="20000"/>
              </a:spcBef>
            </a:pPr>
            <a:r>
              <a:rPr lang="en-US" altLang="zh-TW" sz="3200"/>
              <a:t>	The smallest output at which long-run average cost is a minimum.</a:t>
            </a:r>
          </a:p>
        </p:txBody>
      </p:sp>
      <p:grpSp>
        <p:nvGrpSpPr>
          <p:cNvPr id="38916" name="Group 4"/>
          <p:cNvGrpSpPr>
            <a:grpSpLocks/>
          </p:cNvGrpSpPr>
          <p:nvPr/>
        </p:nvGrpSpPr>
        <p:grpSpPr bwMode="auto">
          <a:xfrm>
            <a:off x="228600" y="2743200"/>
            <a:ext cx="8610600" cy="3733800"/>
            <a:chOff x="192" y="1968"/>
            <a:chExt cx="5424" cy="2352"/>
          </a:xfrm>
        </p:grpSpPr>
        <p:sp>
          <p:nvSpPr>
            <p:cNvPr id="38917" name="Line 5"/>
            <p:cNvSpPr>
              <a:spLocks noChangeShapeType="1"/>
            </p:cNvSpPr>
            <p:nvPr/>
          </p:nvSpPr>
          <p:spPr bwMode="auto">
            <a:xfrm>
              <a:off x="1008" y="1968"/>
              <a:ext cx="0" cy="2076"/>
            </a:xfrm>
            <a:prstGeom prst="line">
              <a:avLst/>
            </a:prstGeom>
            <a:noFill/>
            <a:ln w="57150">
              <a:solidFill>
                <a:schemeClr val="tx1"/>
              </a:solidFill>
              <a:round/>
              <a:headEnd/>
              <a:tailEnd/>
            </a:ln>
          </p:spPr>
          <p:txBody>
            <a:bodyPr wrap="none" anchor="ctr"/>
            <a:lstStyle/>
            <a:p>
              <a:endParaRPr lang="en-US"/>
            </a:p>
          </p:txBody>
        </p:sp>
        <p:sp>
          <p:nvSpPr>
            <p:cNvPr id="38918" name="Line 6"/>
            <p:cNvSpPr>
              <a:spLocks noChangeShapeType="1"/>
            </p:cNvSpPr>
            <p:nvPr/>
          </p:nvSpPr>
          <p:spPr bwMode="auto">
            <a:xfrm>
              <a:off x="1008" y="4032"/>
              <a:ext cx="2688" cy="0"/>
            </a:xfrm>
            <a:prstGeom prst="line">
              <a:avLst/>
            </a:prstGeom>
            <a:noFill/>
            <a:ln w="57150">
              <a:solidFill>
                <a:schemeClr val="tx1"/>
              </a:solidFill>
              <a:round/>
              <a:headEnd/>
              <a:tailEnd/>
            </a:ln>
          </p:spPr>
          <p:txBody>
            <a:bodyPr wrap="none" anchor="ctr"/>
            <a:lstStyle/>
            <a:p>
              <a:endParaRPr lang="en-US"/>
            </a:p>
          </p:txBody>
        </p:sp>
        <p:sp>
          <p:nvSpPr>
            <p:cNvPr id="38919" name="Rectangle 7"/>
            <p:cNvSpPr>
              <a:spLocks noChangeArrowheads="1"/>
            </p:cNvSpPr>
            <p:nvPr/>
          </p:nvSpPr>
          <p:spPr bwMode="auto">
            <a:xfrm>
              <a:off x="3744" y="3713"/>
              <a:ext cx="1872" cy="463"/>
            </a:xfrm>
            <a:prstGeom prst="rect">
              <a:avLst/>
            </a:prstGeom>
            <a:noFill/>
            <a:ln w="9525">
              <a:noFill/>
              <a:miter lim="800000"/>
              <a:headEnd/>
              <a:tailEnd/>
            </a:ln>
          </p:spPr>
          <p:txBody>
            <a:bodyPr anchor="b"/>
            <a:lstStyle/>
            <a:p>
              <a:pPr algn="ctr"/>
              <a:r>
                <a:rPr lang="en-US" altLang="zh-TW" sz="2800">
                  <a:solidFill>
                    <a:schemeClr val="tx2"/>
                  </a:solidFill>
                  <a:latin typeface="Times" pitchFamily="18" charset="0"/>
                </a:rPr>
                <a:t>Quantity of output</a:t>
              </a:r>
              <a:endParaRPr lang="en-US" altLang="zh-TW" sz="4400">
                <a:solidFill>
                  <a:schemeClr val="tx2"/>
                </a:solidFill>
              </a:endParaRPr>
            </a:p>
          </p:txBody>
        </p:sp>
        <p:sp>
          <p:nvSpPr>
            <p:cNvPr id="38920" name="Rectangle 8"/>
            <p:cNvSpPr>
              <a:spLocks noChangeArrowheads="1"/>
            </p:cNvSpPr>
            <p:nvPr/>
          </p:nvSpPr>
          <p:spPr bwMode="auto">
            <a:xfrm>
              <a:off x="192" y="2064"/>
              <a:ext cx="912" cy="463"/>
            </a:xfrm>
            <a:prstGeom prst="rect">
              <a:avLst/>
            </a:prstGeom>
            <a:noFill/>
            <a:ln w="9525">
              <a:noFill/>
              <a:miter lim="800000"/>
              <a:headEnd/>
              <a:tailEnd/>
            </a:ln>
          </p:spPr>
          <p:txBody>
            <a:bodyPr anchor="b"/>
            <a:lstStyle/>
            <a:p>
              <a:pPr algn="ctr"/>
              <a:r>
                <a:rPr lang="en-US" altLang="zh-TW" sz="2800">
                  <a:solidFill>
                    <a:schemeClr val="tx2"/>
                  </a:solidFill>
                  <a:latin typeface="Times" pitchFamily="18" charset="0"/>
                </a:rPr>
                <a:t>Average cost</a:t>
              </a:r>
              <a:endParaRPr lang="en-US" altLang="zh-TW" sz="4400">
                <a:solidFill>
                  <a:schemeClr val="tx2"/>
                </a:solidFill>
              </a:endParaRPr>
            </a:p>
          </p:txBody>
        </p:sp>
        <p:sp>
          <p:nvSpPr>
            <p:cNvPr id="38921" name="Freeform 9"/>
            <p:cNvSpPr>
              <a:spLocks/>
            </p:cNvSpPr>
            <p:nvPr/>
          </p:nvSpPr>
          <p:spPr bwMode="auto">
            <a:xfrm>
              <a:off x="1104" y="2352"/>
              <a:ext cx="2352" cy="1032"/>
            </a:xfrm>
            <a:custGeom>
              <a:avLst/>
              <a:gdLst>
                <a:gd name="T0" fmla="*/ 0 w 2352"/>
                <a:gd name="T1" fmla="*/ 0 h 1032"/>
                <a:gd name="T2" fmla="*/ 1104 w 2352"/>
                <a:gd name="T3" fmla="*/ 864 h 1032"/>
                <a:gd name="T4" fmla="*/ 2352 w 2352"/>
                <a:gd name="T5" fmla="*/ 1008 h 1032"/>
                <a:gd name="T6" fmla="*/ 0 60000 65536"/>
                <a:gd name="T7" fmla="*/ 0 60000 65536"/>
                <a:gd name="T8" fmla="*/ 0 60000 65536"/>
                <a:gd name="T9" fmla="*/ 0 w 2352"/>
                <a:gd name="T10" fmla="*/ 0 h 1032"/>
                <a:gd name="T11" fmla="*/ 2352 w 2352"/>
                <a:gd name="T12" fmla="*/ 1032 h 1032"/>
              </a:gdLst>
              <a:ahLst/>
              <a:cxnLst>
                <a:cxn ang="T6">
                  <a:pos x="T0" y="T1"/>
                </a:cxn>
                <a:cxn ang="T7">
                  <a:pos x="T2" y="T3"/>
                </a:cxn>
                <a:cxn ang="T8">
                  <a:pos x="T4" y="T5"/>
                </a:cxn>
              </a:cxnLst>
              <a:rect l="T9" t="T10" r="T11" b="T12"/>
              <a:pathLst>
                <a:path w="2352" h="1032">
                  <a:moveTo>
                    <a:pt x="0" y="0"/>
                  </a:moveTo>
                  <a:cubicBezTo>
                    <a:pt x="356" y="348"/>
                    <a:pt x="712" y="696"/>
                    <a:pt x="1104" y="864"/>
                  </a:cubicBezTo>
                  <a:cubicBezTo>
                    <a:pt x="1496" y="1032"/>
                    <a:pt x="2144" y="984"/>
                    <a:pt x="2352" y="1008"/>
                  </a:cubicBezTo>
                </a:path>
              </a:pathLst>
            </a:custGeom>
            <a:noFill/>
            <a:ln w="38100" cmpd="sng">
              <a:solidFill>
                <a:schemeClr val="accent1"/>
              </a:solidFill>
              <a:round/>
              <a:headEnd/>
              <a:tailEnd/>
            </a:ln>
          </p:spPr>
          <p:txBody>
            <a:bodyPr wrap="none" anchor="ctr"/>
            <a:lstStyle/>
            <a:p>
              <a:endParaRPr lang="en-US"/>
            </a:p>
          </p:txBody>
        </p:sp>
        <p:sp>
          <p:nvSpPr>
            <p:cNvPr id="38922" name="Line 10"/>
            <p:cNvSpPr>
              <a:spLocks noChangeShapeType="1"/>
            </p:cNvSpPr>
            <p:nvPr/>
          </p:nvSpPr>
          <p:spPr bwMode="auto">
            <a:xfrm>
              <a:off x="2592" y="3312"/>
              <a:ext cx="0" cy="720"/>
            </a:xfrm>
            <a:prstGeom prst="line">
              <a:avLst/>
            </a:prstGeom>
            <a:noFill/>
            <a:ln w="9525">
              <a:solidFill>
                <a:schemeClr val="tx1"/>
              </a:solidFill>
              <a:round/>
              <a:headEnd/>
              <a:tailEnd/>
            </a:ln>
          </p:spPr>
          <p:txBody>
            <a:bodyPr wrap="none" anchor="ctr"/>
            <a:lstStyle/>
            <a:p>
              <a:endParaRPr lang="en-US"/>
            </a:p>
          </p:txBody>
        </p:sp>
        <p:sp>
          <p:nvSpPr>
            <p:cNvPr id="38923" name="Rectangle 11"/>
            <p:cNvSpPr>
              <a:spLocks noChangeArrowheads="1"/>
            </p:cNvSpPr>
            <p:nvPr/>
          </p:nvSpPr>
          <p:spPr bwMode="auto">
            <a:xfrm>
              <a:off x="2448" y="3857"/>
              <a:ext cx="816" cy="463"/>
            </a:xfrm>
            <a:prstGeom prst="rect">
              <a:avLst/>
            </a:prstGeom>
            <a:noFill/>
            <a:ln w="9525">
              <a:noFill/>
              <a:miter lim="800000"/>
              <a:headEnd/>
              <a:tailEnd/>
            </a:ln>
          </p:spPr>
          <p:txBody>
            <a:bodyPr anchor="b"/>
            <a:lstStyle/>
            <a:p>
              <a:pPr algn="ctr"/>
              <a:r>
                <a:rPr lang="en-US" altLang="zh-TW" sz="2800">
                  <a:solidFill>
                    <a:schemeClr val="tx2"/>
                  </a:solidFill>
                </a:rPr>
                <a:t>Q</a:t>
              </a:r>
              <a:r>
                <a:rPr lang="en-US" altLang="zh-TW" sz="3600" baseline="-25000">
                  <a:solidFill>
                    <a:schemeClr val="tx2"/>
                  </a:solidFill>
                </a:rPr>
                <a:t>mes</a:t>
              </a:r>
              <a:endParaRPr lang="en-US" altLang="zh-TW" sz="4400">
                <a:solidFill>
                  <a:schemeClr val="tx2"/>
                </a:solidFill>
              </a:endParaRPr>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zh-TW" smtClean="0">
                <a:ea typeface="新細明體" charset="-120"/>
              </a:rPr>
              <a:t>The Survivor Technique</a:t>
            </a:r>
          </a:p>
        </p:txBody>
      </p:sp>
      <p:sp>
        <p:nvSpPr>
          <p:cNvPr id="39939" name="Rectangle 3"/>
          <p:cNvSpPr>
            <a:spLocks noGrp="1" noChangeArrowheads="1"/>
          </p:cNvSpPr>
          <p:nvPr>
            <p:ph type="body" idx="1"/>
          </p:nvPr>
        </p:nvSpPr>
        <p:spPr/>
        <p:txBody>
          <a:bodyPr/>
          <a:lstStyle/>
          <a:p>
            <a:pPr eaLnBrk="1" hangingPunct="1"/>
            <a:r>
              <a:rPr lang="en-US" altLang="zh-TW" sz="3600" smtClean="0">
                <a:ea typeface="新細明體" charset="-120"/>
              </a:rPr>
              <a:t>Classify the firms in an industry by size and compute the percentage of industry output coming from each size class at various times</a:t>
            </a:r>
          </a:p>
          <a:p>
            <a:pPr eaLnBrk="1" hangingPunct="1"/>
            <a:r>
              <a:rPr lang="en-US" altLang="zh-TW" sz="3600" smtClean="0">
                <a:ea typeface="新細明體" charset="-120"/>
              </a:rPr>
              <a:t>If the share of one class diminishes over time, it is assumed to be inefficient</a:t>
            </a:r>
          </a:p>
          <a:p>
            <a:pPr eaLnBrk="1" hangingPunct="1"/>
            <a:r>
              <a:rPr lang="en-US" altLang="zh-TW" sz="3600" smtClean="0">
                <a:ea typeface="新細明體" charset="-120"/>
              </a:rPr>
              <a:t>These firms are then operating below minimum efficient scale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zh-TW" smtClean="0">
                <a:ea typeface="新細明體" charset="-120"/>
              </a:rPr>
              <a:t>Economies of Scope</a:t>
            </a:r>
          </a:p>
        </p:txBody>
      </p:sp>
      <p:sp>
        <p:nvSpPr>
          <p:cNvPr id="40963" name="Rectangle 3"/>
          <p:cNvSpPr>
            <a:spLocks noGrp="1" noChangeArrowheads="1"/>
          </p:cNvSpPr>
          <p:nvPr>
            <p:ph type="body" idx="1"/>
          </p:nvPr>
        </p:nvSpPr>
        <p:spPr>
          <a:xfrm>
            <a:off x="533400" y="2057400"/>
            <a:ext cx="8178800" cy="4171950"/>
          </a:xfrm>
        </p:spPr>
        <p:txBody>
          <a:bodyPr/>
          <a:lstStyle/>
          <a:p>
            <a:pPr eaLnBrk="1" hangingPunct="1">
              <a:buFontTx/>
              <a:buNone/>
            </a:pPr>
            <a:r>
              <a:rPr lang="en-US" altLang="zh-TW" smtClean="0">
                <a:latin typeface="Times" pitchFamily="18" charset="0"/>
                <a:ea typeface="新細明體" charset="-120"/>
              </a:rPr>
              <a:t>	</a:t>
            </a:r>
            <a:r>
              <a:rPr lang="en-US" altLang="zh-TW" smtClean="0">
                <a:ea typeface="新細明體" charset="-120"/>
              </a:rPr>
              <a:t>Exist when the cost of producing two (or more) products jointly is less than the cost of producing each one alone.</a:t>
            </a:r>
          </a:p>
          <a:p>
            <a:pPr eaLnBrk="1" hangingPunct="1">
              <a:buFontTx/>
              <a:buNone/>
            </a:pPr>
            <a:endParaRPr lang="en-US" altLang="zh-TW" smtClean="0">
              <a:ea typeface="新細明體" charset="-120"/>
            </a:endParaRPr>
          </a:p>
          <a:p>
            <a:pPr algn="ctr" eaLnBrk="1" hangingPunct="1">
              <a:buFontTx/>
              <a:buNone/>
            </a:pPr>
            <a:r>
              <a:rPr lang="en-US" altLang="zh-TW" smtClean="0">
                <a:latin typeface="Times" pitchFamily="18" charset="0"/>
                <a:ea typeface="新細明體" charset="-120"/>
              </a:rPr>
              <a:t>S = C(Q</a:t>
            </a:r>
            <a:r>
              <a:rPr lang="en-US" altLang="zh-TW" baseline="-25000" smtClean="0">
                <a:latin typeface="Times" pitchFamily="18" charset="0"/>
                <a:ea typeface="新細明體" charset="-120"/>
              </a:rPr>
              <a:t>1</a:t>
            </a:r>
            <a:r>
              <a:rPr lang="en-US" altLang="zh-TW" smtClean="0">
                <a:latin typeface="Times" pitchFamily="18" charset="0"/>
                <a:ea typeface="新細明體" charset="-120"/>
              </a:rPr>
              <a:t>) + C(Q</a:t>
            </a:r>
            <a:r>
              <a:rPr lang="en-US" altLang="zh-TW" baseline="-25000" smtClean="0">
                <a:latin typeface="Times" pitchFamily="18" charset="0"/>
                <a:ea typeface="新細明體" charset="-120"/>
              </a:rPr>
              <a:t>2</a:t>
            </a:r>
            <a:r>
              <a:rPr lang="en-US" altLang="zh-TW" smtClean="0">
                <a:latin typeface="Times" pitchFamily="18" charset="0"/>
                <a:ea typeface="新細明體" charset="-120"/>
              </a:rPr>
              <a:t>) - C(Q</a:t>
            </a:r>
            <a:r>
              <a:rPr lang="en-US" altLang="zh-TW" baseline="-25000" smtClean="0">
                <a:latin typeface="Times" pitchFamily="18" charset="0"/>
                <a:ea typeface="新細明體" charset="-120"/>
              </a:rPr>
              <a:t>1</a:t>
            </a:r>
            <a:r>
              <a:rPr lang="en-US" altLang="zh-TW" smtClean="0">
                <a:latin typeface="Times" pitchFamily="18" charset="0"/>
                <a:ea typeface="新細明體" charset="-120"/>
              </a:rPr>
              <a:t>+ Q</a:t>
            </a:r>
            <a:r>
              <a:rPr lang="en-US" altLang="zh-TW" baseline="-25000" smtClean="0">
                <a:latin typeface="Times" pitchFamily="18" charset="0"/>
                <a:ea typeface="新細明體" charset="-120"/>
              </a:rPr>
              <a:t>2</a:t>
            </a:r>
            <a:r>
              <a:rPr lang="en-US" altLang="zh-TW" smtClean="0">
                <a:latin typeface="Times" pitchFamily="18" charset="0"/>
                <a:ea typeface="新細明體" charset="-120"/>
              </a:rPr>
              <a:t>)</a:t>
            </a:r>
          </a:p>
          <a:p>
            <a:pPr algn="ctr" eaLnBrk="1" hangingPunct="1">
              <a:buFontTx/>
              <a:buNone/>
            </a:pPr>
            <a:r>
              <a:rPr lang="en-US" altLang="zh-TW" smtClean="0">
                <a:latin typeface="Times" pitchFamily="18" charset="0"/>
                <a:ea typeface="新細明體" charset="-120"/>
              </a:rPr>
              <a:t>	C(Q</a:t>
            </a:r>
            <a:r>
              <a:rPr lang="en-US" altLang="zh-TW" baseline="-25000" smtClean="0">
                <a:latin typeface="Times" pitchFamily="18" charset="0"/>
                <a:ea typeface="新細明體" charset="-120"/>
              </a:rPr>
              <a:t>1</a:t>
            </a:r>
            <a:r>
              <a:rPr lang="en-US" altLang="zh-TW" smtClean="0">
                <a:latin typeface="Times" pitchFamily="18" charset="0"/>
                <a:ea typeface="新細明體" charset="-120"/>
              </a:rPr>
              <a:t>+ Q</a:t>
            </a:r>
            <a:r>
              <a:rPr lang="en-US" altLang="zh-TW" baseline="-25000" smtClean="0">
                <a:latin typeface="Times" pitchFamily="18" charset="0"/>
                <a:ea typeface="新細明體" charset="-120"/>
              </a:rPr>
              <a:t>2</a:t>
            </a:r>
            <a:r>
              <a:rPr lang="en-US" altLang="zh-TW" smtClean="0">
                <a:latin typeface="Times" pitchFamily="18" charset="0"/>
                <a:ea typeface="新細明體" charset="-120"/>
              </a:rPr>
              <a:t>)</a:t>
            </a:r>
          </a:p>
        </p:txBody>
      </p:sp>
      <p:sp>
        <p:nvSpPr>
          <p:cNvPr id="40964" name="Line 4"/>
          <p:cNvSpPr>
            <a:spLocks noChangeShapeType="1"/>
          </p:cNvSpPr>
          <p:nvPr/>
        </p:nvSpPr>
        <p:spPr bwMode="auto">
          <a:xfrm>
            <a:off x="2667000" y="4800600"/>
            <a:ext cx="4876800" cy="0"/>
          </a:xfrm>
          <a:prstGeom prst="line">
            <a:avLst/>
          </a:prstGeom>
          <a:noFill/>
          <a:ln w="19050">
            <a:solidFill>
              <a:schemeClr val="tx1"/>
            </a:solidFill>
            <a:round/>
            <a:headEnd/>
            <a:tailEnd/>
          </a:ln>
        </p:spPr>
        <p:txBody>
          <a:bodyPr wrap="none" anchor="ct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777875"/>
          </a:xfrm>
        </p:spPr>
        <p:txBody>
          <a:bodyPr/>
          <a:lstStyle/>
          <a:p>
            <a:pPr eaLnBrk="1" hangingPunct="1"/>
            <a:r>
              <a:rPr lang="en-US" sz="3200" b="1" smtClean="0"/>
              <a:t>The Concept Of A Production Function</a:t>
            </a:r>
            <a:endParaRPr lang="en-US" sz="3200" smtClean="0"/>
          </a:p>
        </p:txBody>
      </p:sp>
      <p:sp>
        <p:nvSpPr>
          <p:cNvPr id="12291" name="Rectangle 3"/>
          <p:cNvSpPr>
            <a:spLocks noGrp="1" noChangeArrowheads="1"/>
          </p:cNvSpPr>
          <p:nvPr>
            <p:ph type="body" idx="1"/>
          </p:nvPr>
        </p:nvSpPr>
        <p:spPr/>
        <p:txBody>
          <a:bodyPr/>
          <a:lstStyle/>
          <a:p>
            <a:pPr eaLnBrk="1" hangingPunct="1">
              <a:lnSpc>
                <a:spcPct val="90000"/>
              </a:lnSpc>
            </a:pPr>
            <a:r>
              <a:rPr lang="en-US" sz="2400" smtClean="0"/>
              <a:t>The </a:t>
            </a:r>
            <a:r>
              <a:rPr lang="en-US" sz="2400" b="1" smtClean="0"/>
              <a:t>production function</a:t>
            </a:r>
            <a:r>
              <a:rPr lang="en-US" sz="2400" smtClean="0"/>
              <a:t> is a mathematical expression which relates the quantity of factor inputs to the quantity of outputs that result. We make use of three measures of production / productivity. </a:t>
            </a:r>
          </a:p>
          <a:p>
            <a:pPr eaLnBrk="1" hangingPunct="1">
              <a:lnSpc>
                <a:spcPct val="90000"/>
              </a:lnSpc>
            </a:pPr>
            <a:r>
              <a:rPr lang="en-US" sz="2400" b="1" smtClean="0"/>
              <a:t>Total product</a:t>
            </a:r>
            <a:r>
              <a:rPr lang="en-US" sz="2400" smtClean="0"/>
              <a:t> is simply the total output that is generated from the factors of production employed by a business. In most manufacturing industries such as motor vehicles, freezers and DVD players, it is straightforward to measure the volume of production from labor and capital inputs that are used. But in many service or knowledge-based industries, where much of the output is “intangible” or perhaps weightless we find it harder to measure productivity</a:t>
            </a:r>
          </a:p>
          <a:p>
            <a:pPr eaLnBrk="1" hangingPunct="1">
              <a:lnSpc>
                <a:spcPct val="90000"/>
              </a:lnSpc>
            </a:pPr>
            <a:endParaRPr lang="en-US" sz="24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zh-TW" smtClean="0">
                <a:ea typeface="新細明體" charset="-120"/>
              </a:rPr>
              <a:t>Break-even Analysis</a:t>
            </a:r>
          </a:p>
        </p:txBody>
      </p:sp>
      <p:sp>
        <p:nvSpPr>
          <p:cNvPr id="41987" name="Line 3"/>
          <p:cNvSpPr>
            <a:spLocks noChangeShapeType="1"/>
          </p:cNvSpPr>
          <p:nvPr/>
        </p:nvSpPr>
        <p:spPr bwMode="auto">
          <a:xfrm>
            <a:off x="1905000" y="1981200"/>
            <a:ext cx="0" cy="4114800"/>
          </a:xfrm>
          <a:prstGeom prst="line">
            <a:avLst/>
          </a:prstGeom>
          <a:noFill/>
          <a:ln w="38100">
            <a:solidFill>
              <a:schemeClr val="tx1"/>
            </a:solidFill>
            <a:round/>
            <a:headEnd/>
            <a:tailEnd/>
          </a:ln>
        </p:spPr>
        <p:txBody>
          <a:bodyPr wrap="none" anchor="ctr"/>
          <a:lstStyle/>
          <a:p>
            <a:endParaRPr lang="en-US"/>
          </a:p>
        </p:txBody>
      </p:sp>
      <p:sp>
        <p:nvSpPr>
          <p:cNvPr id="41988" name="Line 4"/>
          <p:cNvSpPr>
            <a:spLocks noChangeShapeType="1"/>
          </p:cNvSpPr>
          <p:nvPr/>
        </p:nvSpPr>
        <p:spPr bwMode="auto">
          <a:xfrm>
            <a:off x="1905000" y="6096000"/>
            <a:ext cx="6172200" cy="0"/>
          </a:xfrm>
          <a:prstGeom prst="line">
            <a:avLst/>
          </a:prstGeom>
          <a:noFill/>
          <a:ln w="38100">
            <a:solidFill>
              <a:schemeClr val="tx1"/>
            </a:solidFill>
            <a:round/>
            <a:headEnd/>
            <a:tailEnd/>
          </a:ln>
        </p:spPr>
        <p:txBody>
          <a:bodyPr wrap="none" anchor="ctr"/>
          <a:lstStyle/>
          <a:p>
            <a:endParaRPr lang="en-US"/>
          </a:p>
        </p:txBody>
      </p:sp>
      <p:sp>
        <p:nvSpPr>
          <p:cNvPr id="41989" name="Line 5"/>
          <p:cNvSpPr>
            <a:spLocks noChangeShapeType="1"/>
          </p:cNvSpPr>
          <p:nvPr/>
        </p:nvSpPr>
        <p:spPr bwMode="auto">
          <a:xfrm flipV="1">
            <a:off x="1905000" y="1981200"/>
            <a:ext cx="2590800" cy="4114800"/>
          </a:xfrm>
          <a:prstGeom prst="line">
            <a:avLst/>
          </a:prstGeom>
          <a:noFill/>
          <a:ln w="57150">
            <a:solidFill>
              <a:schemeClr val="accent1"/>
            </a:solidFill>
            <a:round/>
            <a:headEnd/>
            <a:tailEnd/>
          </a:ln>
        </p:spPr>
        <p:txBody>
          <a:bodyPr wrap="none" anchor="ctr"/>
          <a:lstStyle/>
          <a:p>
            <a:endParaRPr lang="en-US"/>
          </a:p>
        </p:txBody>
      </p:sp>
      <p:sp>
        <p:nvSpPr>
          <p:cNvPr id="41990" name="Line 6"/>
          <p:cNvSpPr>
            <a:spLocks noChangeShapeType="1"/>
          </p:cNvSpPr>
          <p:nvPr/>
        </p:nvSpPr>
        <p:spPr bwMode="auto">
          <a:xfrm flipV="1">
            <a:off x="1905000" y="2362200"/>
            <a:ext cx="3124200" cy="2438400"/>
          </a:xfrm>
          <a:prstGeom prst="line">
            <a:avLst/>
          </a:prstGeom>
          <a:noFill/>
          <a:ln w="57150">
            <a:solidFill>
              <a:schemeClr val="folHlink"/>
            </a:solidFill>
            <a:round/>
            <a:headEnd/>
            <a:tailEnd/>
          </a:ln>
        </p:spPr>
        <p:txBody>
          <a:bodyPr wrap="none" anchor="ctr"/>
          <a:lstStyle/>
          <a:p>
            <a:endParaRPr lang="en-US"/>
          </a:p>
        </p:txBody>
      </p:sp>
      <p:sp>
        <p:nvSpPr>
          <p:cNvPr id="41991" name="Rectangle 7"/>
          <p:cNvSpPr>
            <a:spLocks noChangeArrowheads="1"/>
          </p:cNvSpPr>
          <p:nvPr/>
        </p:nvSpPr>
        <p:spPr bwMode="auto">
          <a:xfrm>
            <a:off x="5562600" y="5867400"/>
            <a:ext cx="2819400" cy="735013"/>
          </a:xfrm>
          <a:prstGeom prst="rect">
            <a:avLst/>
          </a:prstGeom>
          <a:noFill/>
          <a:ln w="9525">
            <a:noFill/>
            <a:miter lim="800000"/>
            <a:headEnd/>
            <a:tailEnd/>
          </a:ln>
        </p:spPr>
        <p:txBody>
          <a:bodyPr anchor="b"/>
          <a:lstStyle/>
          <a:p>
            <a:pPr algn="ctr"/>
            <a:r>
              <a:rPr lang="en-US" altLang="zh-TW" sz="2800">
                <a:solidFill>
                  <a:schemeClr val="tx2"/>
                </a:solidFill>
                <a:latin typeface="Times" pitchFamily="18" charset="0"/>
              </a:rPr>
              <a:t>Quantity of output</a:t>
            </a:r>
            <a:endParaRPr lang="en-US" altLang="zh-TW" sz="4400">
              <a:solidFill>
                <a:schemeClr val="tx2"/>
              </a:solidFill>
            </a:endParaRPr>
          </a:p>
        </p:txBody>
      </p:sp>
      <p:sp>
        <p:nvSpPr>
          <p:cNvPr id="41992" name="Rectangle 8"/>
          <p:cNvSpPr>
            <a:spLocks noChangeArrowheads="1"/>
          </p:cNvSpPr>
          <p:nvPr/>
        </p:nvSpPr>
        <p:spPr bwMode="auto">
          <a:xfrm>
            <a:off x="685800" y="1981200"/>
            <a:ext cx="1295400" cy="506413"/>
          </a:xfrm>
          <a:prstGeom prst="rect">
            <a:avLst/>
          </a:prstGeom>
          <a:noFill/>
          <a:ln w="9525">
            <a:noFill/>
            <a:miter lim="800000"/>
            <a:headEnd/>
            <a:tailEnd/>
          </a:ln>
        </p:spPr>
        <p:txBody>
          <a:bodyPr anchor="b"/>
          <a:lstStyle/>
          <a:p>
            <a:pPr algn="ctr"/>
            <a:r>
              <a:rPr lang="en-US" altLang="zh-TW" sz="2800">
                <a:solidFill>
                  <a:schemeClr val="tx2"/>
                </a:solidFill>
                <a:latin typeface="Times" pitchFamily="18" charset="0"/>
              </a:rPr>
              <a:t>Dollars</a:t>
            </a:r>
          </a:p>
        </p:txBody>
      </p:sp>
      <p:sp>
        <p:nvSpPr>
          <p:cNvPr id="41993" name="Rectangle 9"/>
          <p:cNvSpPr>
            <a:spLocks noChangeArrowheads="1"/>
          </p:cNvSpPr>
          <p:nvPr/>
        </p:nvSpPr>
        <p:spPr bwMode="auto">
          <a:xfrm>
            <a:off x="4419600" y="1600200"/>
            <a:ext cx="2209800" cy="506413"/>
          </a:xfrm>
          <a:prstGeom prst="rect">
            <a:avLst/>
          </a:prstGeom>
          <a:noFill/>
          <a:ln w="9525">
            <a:noFill/>
            <a:miter lim="800000"/>
            <a:headEnd/>
            <a:tailEnd/>
          </a:ln>
        </p:spPr>
        <p:txBody>
          <a:bodyPr anchor="b"/>
          <a:lstStyle/>
          <a:p>
            <a:pPr algn="ctr"/>
            <a:r>
              <a:rPr lang="en-US" altLang="zh-TW" sz="2400">
                <a:solidFill>
                  <a:schemeClr val="tx2"/>
                </a:solidFill>
              </a:rPr>
              <a:t>Total Revenue</a:t>
            </a:r>
            <a:endParaRPr lang="en-US" altLang="zh-TW" sz="4400">
              <a:solidFill>
                <a:schemeClr val="tx2"/>
              </a:solidFill>
            </a:endParaRPr>
          </a:p>
        </p:txBody>
      </p:sp>
      <p:sp>
        <p:nvSpPr>
          <p:cNvPr id="41994" name="Rectangle 10"/>
          <p:cNvSpPr>
            <a:spLocks noChangeArrowheads="1"/>
          </p:cNvSpPr>
          <p:nvPr/>
        </p:nvSpPr>
        <p:spPr bwMode="auto">
          <a:xfrm>
            <a:off x="5029200" y="2057400"/>
            <a:ext cx="2209800" cy="506413"/>
          </a:xfrm>
          <a:prstGeom prst="rect">
            <a:avLst/>
          </a:prstGeom>
          <a:noFill/>
          <a:ln w="9525">
            <a:noFill/>
            <a:miter lim="800000"/>
            <a:headEnd/>
            <a:tailEnd/>
          </a:ln>
        </p:spPr>
        <p:txBody>
          <a:bodyPr anchor="b"/>
          <a:lstStyle/>
          <a:p>
            <a:pPr algn="ctr"/>
            <a:r>
              <a:rPr lang="en-US" altLang="zh-TW" sz="2400">
                <a:solidFill>
                  <a:schemeClr val="tx2"/>
                </a:solidFill>
              </a:rPr>
              <a:t>Total Cost</a:t>
            </a:r>
            <a:endParaRPr lang="en-US" altLang="zh-TW" sz="4400">
              <a:solidFill>
                <a:schemeClr val="tx2"/>
              </a:solidFill>
            </a:endParaRPr>
          </a:p>
        </p:txBody>
      </p:sp>
      <p:sp>
        <p:nvSpPr>
          <p:cNvPr id="41995" name="Line 11"/>
          <p:cNvSpPr>
            <a:spLocks noChangeShapeType="1"/>
          </p:cNvSpPr>
          <p:nvPr/>
        </p:nvSpPr>
        <p:spPr bwMode="auto">
          <a:xfrm>
            <a:off x="2590800" y="4572000"/>
            <a:ext cx="2819400" cy="381000"/>
          </a:xfrm>
          <a:prstGeom prst="line">
            <a:avLst/>
          </a:prstGeom>
          <a:noFill/>
          <a:ln w="57150">
            <a:solidFill>
              <a:schemeClr val="tx1"/>
            </a:solidFill>
            <a:round/>
            <a:headEnd type="triangle" w="med" len="med"/>
            <a:tailEnd/>
          </a:ln>
        </p:spPr>
        <p:txBody>
          <a:bodyPr wrap="none" anchor="ctr"/>
          <a:lstStyle/>
          <a:p>
            <a:endParaRPr lang="en-US"/>
          </a:p>
        </p:txBody>
      </p:sp>
      <p:sp>
        <p:nvSpPr>
          <p:cNvPr id="41996" name="Rectangle 12"/>
          <p:cNvSpPr>
            <a:spLocks noChangeArrowheads="1"/>
          </p:cNvSpPr>
          <p:nvPr/>
        </p:nvSpPr>
        <p:spPr bwMode="auto">
          <a:xfrm>
            <a:off x="5410200" y="4800600"/>
            <a:ext cx="914400" cy="430213"/>
          </a:xfrm>
          <a:prstGeom prst="rect">
            <a:avLst/>
          </a:prstGeom>
          <a:noFill/>
          <a:ln w="9525">
            <a:noFill/>
            <a:miter lim="800000"/>
            <a:headEnd/>
            <a:tailEnd/>
          </a:ln>
        </p:spPr>
        <p:txBody>
          <a:bodyPr anchor="b"/>
          <a:lstStyle/>
          <a:p>
            <a:pPr algn="ctr"/>
            <a:r>
              <a:rPr lang="en-US" altLang="zh-TW" sz="2400">
                <a:solidFill>
                  <a:schemeClr val="tx2"/>
                </a:solidFill>
              </a:rPr>
              <a:t>Loss</a:t>
            </a:r>
            <a:endParaRPr lang="en-US" altLang="zh-TW" sz="4400">
              <a:solidFill>
                <a:schemeClr val="tx2"/>
              </a:solidFill>
            </a:endParaRPr>
          </a:p>
        </p:txBody>
      </p:sp>
      <p:sp>
        <p:nvSpPr>
          <p:cNvPr id="41997" name="Rectangle 13"/>
          <p:cNvSpPr>
            <a:spLocks noChangeArrowheads="1"/>
          </p:cNvSpPr>
          <p:nvPr/>
        </p:nvSpPr>
        <p:spPr bwMode="auto">
          <a:xfrm>
            <a:off x="5715000" y="4038600"/>
            <a:ext cx="1447800" cy="430213"/>
          </a:xfrm>
          <a:prstGeom prst="rect">
            <a:avLst/>
          </a:prstGeom>
          <a:noFill/>
          <a:ln w="9525">
            <a:noFill/>
            <a:miter lim="800000"/>
            <a:headEnd/>
            <a:tailEnd/>
          </a:ln>
        </p:spPr>
        <p:txBody>
          <a:bodyPr anchor="b"/>
          <a:lstStyle/>
          <a:p>
            <a:pPr algn="ctr"/>
            <a:r>
              <a:rPr lang="en-US" altLang="zh-TW" sz="2400">
                <a:solidFill>
                  <a:schemeClr val="tx2"/>
                </a:solidFill>
              </a:rPr>
              <a:t>Profit</a:t>
            </a:r>
            <a:endParaRPr lang="en-US" altLang="zh-TW" sz="4400">
              <a:solidFill>
                <a:schemeClr val="tx2"/>
              </a:solidFill>
            </a:endParaRPr>
          </a:p>
        </p:txBody>
      </p:sp>
      <p:sp>
        <p:nvSpPr>
          <p:cNvPr id="41998" name="Line 14"/>
          <p:cNvSpPr>
            <a:spLocks noChangeShapeType="1"/>
          </p:cNvSpPr>
          <p:nvPr/>
        </p:nvSpPr>
        <p:spPr bwMode="auto">
          <a:xfrm flipH="1" flipV="1">
            <a:off x="4267200" y="2590800"/>
            <a:ext cx="1447800" cy="1600200"/>
          </a:xfrm>
          <a:prstGeom prst="line">
            <a:avLst/>
          </a:prstGeom>
          <a:noFill/>
          <a:ln w="57150">
            <a:solidFill>
              <a:schemeClr val="tx1"/>
            </a:solidFill>
            <a:round/>
            <a:headEnd/>
            <a:tailEnd type="triangle" w="med" len="med"/>
          </a:ln>
        </p:spPr>
        <p:txBody>
          <a:bodyPr wrap="none" anchor="ct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3200" b="1" smtClean="0"/>
              <a:t>The Concept Of A Production Function</a:t>
            </a:r>
          </a:p>
        </p:txBody>
      </p:sp>
      <p:sp>
        <p:nvSpPr>
          <p:cNvPr id="13315" name="Rectangle 3"/>
          <p:cNvSpPr>
            <a:spLocks noGrp="1" noChangeArrowheads="1"/>
          </p:cNvSpPr>
          <p:nvPr>
            <p:ph type="body" idx="1"/>
          </p:nvPr>
        </p:nvSpPr>
        <p:spPr/>
        <p:txBody>
          <a:bodyPr/>
          <a:lstStyle/>
          <a:p>
            <a:pPr eaLnBrk="1" hangingPunct="1">
              <a:lnSpc>
                <a:spcPct val="80000"/>
              </a:lnSpc>
            </a:pPr>
            <a:r>
              <a:rPr lang="en-US" sz="2800" b="1" smtClean="0"/>
              <a:t>Average product</a:t>
            </a:r>
            <a:r>
              <a:rPr lang="en-US" sz="2800" smtClean="0"/>
              <a:t> is the total output divided by the number of units of the variable factor of production employed (e.g. output per worker employed or output per unit of capital employed)</a:t>
            </a:r>
          </a:p>
          <a:p>
            <a:pPr eaLnBrk="1" hangingPunct="1">
              <a:lnSpc>
                <a:spcPct val="80000"/>
              </a:lnSpc>
            </a:pPr>
            <a:r>
              <a:rPr lang="en-US" sz="2800" b="1" smtClean="0"/>
              <a:t>Marginal product</a:t>
            </a:r>
            <a:r>
              <a:rPr lang="en-US" sz="2800" smtClean="0"/>
              <a:t> is the change in total product when an additional unit of the variable factor of production is employed. For example marginal product would measure the change in output that comes from increasing the employment of labour by one person, or by adding one more machine to the production process in the short run.</a:t>
            </a:r>
          </a:p>
          <a:p>
            <a:pPr eaLnBrk="1" hangingPunct="1">
              <a:lnSpc>
                <a:spcPct val="80000"/>
              </a:lnSpc>
            </a:pPr>
            <a:endParaRPr lang="en-US" sz="28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558800" y="274638"/>
            <a:ext cx="8124825" cy="1143000"/>
          </a:xfrm>
        </p:spPr>
        <p:txBody>
          <a:bodyPr/>
          <a:lstStyle/>
          <a:p>
            <a:pPr eaLnBrk="1" hangingPunct="1"/>
            <a:r>
              <a:rPr lang="en-US" altLang="zh-TW" smtClean="0">
                <a:ea typeface="新細明體" charset="-120"/>
              </a:rPr>
              <a:t>Production Function</a:t>
            </a:r>
          </a:p>
        </p:txBody>
      </p:sp>
      <p:graphicFrame>
        <p:nvGraphicFramePr>
          <p:cNvPr id="1026" name="Object 5"/>
          <p:cNvGraphicFramePr>
            <a:graphicFrameLocks noChangeAspect="1"/>
          </p:cNvGraphicFramePr>
          <p:nvPr/>
        </p:nvGraphicFramePr>
        <p:xfrm>
          <a:off x="304800" y="1766888"/>
          <a:ext cx="8458200" cy="4786312"/>
        </p:xfrm>
        <a:graphic>
          <a:graphicData uri="http://schemas.openxmlformats.org/presentationml/2006/ole">
            <p:oleObj spid="_x0000_s1026" name="Worksheet" r:id="rId3" imgW="3657961" imgH="1629000" progId="Excel.Sheet.8">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Grp="1" noChangeArrowheads="1"/>
          </p:cNvSpPr>
          <p:nvPr>
            <p:ph type="title"/>
          </p:nvPr>
        </p:nvSpPr>
        <p:spPr>
          <a:xfrm>
            <a:off x="558800" y="274638"/>
            <a:ext cx="8124825" cy="1143000"/>
          </a:xfrm>
          <a:noFill/>
        </p:spPr>
        <p:txBody>
          <a:bodyPr anchor="b"/>
          <a:lstStyle/>
          <a:p>
            <a:pPr eaLnBrk="1" hangingPunct="1"/>
            <a:r>
              <a:rPr lang="en-US" altLang="zh-TW" smtClean="0">
                <a:ea typeface="新細明體" charset="-120"/>
              </a:rPr>
              <a:t>Production Function</a:t>
            </a:r>
          </a:p>
        </p:txBody>
      </p:sp>
      <p:graphicFrame>
        <p:nvGraphicFramePr>
          <p:cNvPr id="2050" name="Object 4"/>
          <p:cNvGraphicFramePr>
            <a:graphicFrameLocks noChangeAspect="1"/>
          </p:cNvGraphicFramePr>
          <p:nvPr/>
        </p:nvGraphicFramePr>
        <p:xfrm>
          <a:off x="762000" y="1676400"/>
          <a:ext cx="7848600" cy="4876800"/>
        </p:xfrm>
        <a:graphic>
          <a:graphicData uri="http://schemas.openxmlformats.org/presentationml/2006/ole">
            <p:oleObj spid="_x0000_s2050" name="Worksheet" r:id="rId3" imgW="3143588" imgH="1715040" progId="Excel.Sheet.8">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ChangeArrowheads="1"/>
          </p:cNvSpPr>
          <p:nvPr/>
        </p:nvSpPr>
        <p:spPr bwMode="auto">
          <a:xfrm>
            <a:off x="406400" y="228600"/>
            <a:ext cx="8432800" cy="1143000"/>
          </a:xfrm>
          <a:prstGeom prst="rect">
            <a:avLst/>
          </a:prstGeom>
          <a:noFill/>
          <a:ln w="9525">
            <a:noFill/>
            <a:miter lim="800000"/>
            <a:headEnd/>
            <a:tailEnd/>
          </a:ln>
        </p:spPr>
        <p:txBody>
          <a:bodyPr anchor="b"/>
          <a:lstStyle/>
          <a:p>
            <a:pPr algn="ctr"/>
            <a:r>
              <a:rPr lang="en-US" altLang="zh-TW" sz="4400">
                <a:solidFill>
                  <a:schemeClr val="tx2"/>
                </a:solidFill>
              </a:rPr>
              <a:t>Production Function</a:t>
            </a:r>
          </a:p>
        </p:txBody>
      </p:sp>
      <p:graphicFrame>
        <p:nvGraphicFramePr>
          <p:cNvPr id="3074" name="Object 4"/>
          <p:cNvGraphicFramePr>
            <a:graphicFrameLocks noChangeAspect="1"/>
          </p:cNvGraphicFramePr>
          <p:nvPr/>
        </p:nvGraphicFramePr>
        <p:xfrm>
          <a:off x="0" y="1600200"/>
          <a:ext cx="8839200" cy="5257800"/>
        </p:xfrm>
        <a:graphic>
          <a:graphicData uri="http://schemas.openxmlformats.org/presentationml/2006/ole">
            <p:oleObj spid="_x0000_s3074" name="Worksheet" r:id="rId3" imgW="3143588" imgH="1715040" progId="Excel.Sheet.8">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706437"/>
          </a:xfrm>
        </p:spPr>
        <p:txBody>
          <a:bodyPr/>
          <a:lstStyle/>
          <a:p>
            <a:pPr eaLnBrk="1" hangingPunct="1"/>
            <a:r>
              <a:rPr lang="en-US" sz="3600" b="1" smtClean="0"/>
              <a:t>The Short Run Production Function</a:t>
            </a:r>
          </a:p>
        </p:txBody>
      </p:sp>
      <p:sp>
        <p:nvSpPr>
          <p:cNvPr id="14339" name="Rectangle 3"/>
          <p:cNvSpPr>
            <a:spLocks noGrp="1" noChangeArrowheads="1"/>
          </p:cNvSpPr>
          <p:nvPr>
            <p:ph type="body" idx="1"/>
          </p:nvPr>
        </p:nvSpPr>
        <p:spPr>
          <a:xfrm>
            <a:off x="457200" y="1196975"/>
            <a:ext cx="8229600" cy="4929188"/>
          </a:xfrm>
        </p:spPr>
        <p:txBody>
          <a:bodyPr/>
          <a:lstStyle/>
          <a:p>
            <a:pPr eaLnBrk="1" hangingPunct="1">
              <a:lnSpc>
                <a:spcPct val="80000"/>
              </a:lnSpc>
            </a:pPr>
            <a:r>
              <a:rPr lang="en-US" sz="2800" smtClean="0"/>
              <a:t>The </a:t>
            </a:r>
            <a:r>
              <a:rPr lang="en-US" sz="2800" b="1" smtClean="0"/>
              <a:t>short run</a:t>
            </a:r>
            <a:r>
              <a:rPr lang="en-US" sz="2800" smtClean="0"/>
              <a:t> is defined in economics as a period of time where </a:t>
            </a:r>
            <a:r>
              <a:rPr lang="en-US" sz="2800" b="1" smtClean="0"/>
              <a:t>at least one factor of production is assumed to be in fixed supply i.e. it cannot be changed</a:t>
            </a:r>
            <a:r>
              <a:rPr lang="en-US" sz="2800" smtClean="0"/>
              <a:t>. </a:t>
            </a:r>
          </a:p>
          <a:p>
            <a:pPr eaLnBrk="1" hangingPunct="1">
              <a:lnSpc>
                <a:spcPct val="80000"/>
              </a:lnSpc>
            </a:pPr>
            <a:r>
              <a:rPr lang="en-US" sz="2800" smtClean="0"/>
              <a:t>We normally assume that the quantity of capital inputs (e.g. plant and machinery) is fixed and that production can be altered by suppliers through changing the demand for variable inputs such as labor, components, raw materials and energy inputs. </a:t>
            </a:r>
          </a:p>
          <a:p>
            <a:pPr eaLnBrk="1" hangingPunct="1">
              <a:lnSpc>
                <a:spcPct val="80000"/>
              </a:lnSpc>
            </a:pPr>
            <a:r>
              <a:rPr lang="en-US" sz="2800" smtClean="0"/>
              <a:t>Often the amount of land available for production is also fixed.</a:t>
            </a:r>
          </a:p>
          <a:p>
            <a:pPr eaLnBrk="1" hangingPunct="1">
              <a:lnSpc>
                <a:spcPct val="80000"/>
              </a:lnSpc>
            </a:pPr>
            <a:r>
              <a:rPr lang="en-US" sz="2800" smtClean="0"/>
              <a:t>The time periods used in textbook economics are somewhat arbitrary because they differ from industry to industry.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1355</TotalTime>
  <Words>1669</Words>
  <Application>Microsoft Office PowerPoint</Application>
  <PresentationFormat>On-screen Show (4:3)</PresentationFormat>
  <Paragraphs>245</Paragraphs>
  <Slides>40</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9" baseType="lpstr">
      <vt:lpstr>Arial</vt:lpstr>
      <vt:lpstr>新細明體</vt:lpstr>
      <vt:lpstr>Calibri</vt:lpstr>
      <vt:lpstr>Times New Roman</vt:lpstr>
      <vt:lpstr>Times</vt:lpstr>
      <vt:lpstr>Tahoma</vt:lpstr>
      <vt:lpstr>Monotype Sorts</vt:lpstr>
      <vt:lpstr>Default Design</vt:lpstr>
      <vt:lpstr>Microsoft Excel Worksheet</vt:lpstr>
      <vt:lpstr>Md. Nuruzzaman, Ph.D. Director (Training), NAPD</vt:lpstr>
      <vt:lpstr>PRODUCTION FUNCTION</vt:lpstr>
      <vt:lpstr>Introduction To Production Function Theory</vt:lpstr>
      <vt:lpstr>The Concept Of A Production Function</vt:lpstr>
      <vt:lpstr>The Concept Of A Production Function</vt:lpstr>
      <vt:lpstr>Production Function</vt:lpstr>
      <vt:lpstr>Production Function</vt:lpstr>
      <vt:lpstr>Slide 8</vt:lpstr>
      <vt:lpstr>The Short Run Production Function</vt:lpstr>
      <vt:lpstr>The Short Run Production Function</vt:lpstr>
      <vt:lpstr>The Short Run Production Function</vt:lpstr>
      <vt:lpstr>Law of Diminishing Marginal Returns</vt:lpstr>
      <vt:lpstr>Law of Diminishing Marginal Returns</vt:lpstr>
      <vt:lpstr>Slide 14</vt:lpstr>
      <vt:lpstr>Slide 15</vt:lpstr>
      <vt:lpstr>Criticisms of the Law of Diminishing Returns</vt:lpstr>
      <vt:lpstr>Long Run Production - Returns To Scale</vt:lpstr>
      <vt:lpstr>Slide 18</vt:lpstr>
      <vt:lpstr>Long Run Returns To Scale</vt:lpstr>
      <vt:lpstr>The Effect Of An Increase In Labor Productivity At all levels of employment productivity may have been increased through the effects of technological change;  improved incentives; better management or  the effects of work-related training which boosts the skills of the employed labor force</vt:lpstr>
      <vt:lpstr>Two Aspects of Production Function Theory</vt:lpstr>
      <vt:lpstr>Three Ways of Production Function Theory</vt:lpstr>
      <vt:lpstr>Practical Importance of Production Function Theory</vt:lpstr>
      <vt:lpstr> The Analysis of Costs</vt:lpstr>
      <vt:lpstr>Opportunity Costs</vt:lpstr>
      <vt:lpstr>Historical Costs</vt:lpstr>
      <vt:lpstr>Explicit Vs. Implicit Costs</vt:lpstr>
      <vt:lpstr>Short Run</vt:lpstr>
      <vt:lpstr>Three Concepts Of Total Costs</vt:lpstr>
      <vt:lpstr>Slide 30</vt:lpstr>
      <vt:lpstr>Slide 31</vt:lpstr>
      <vt:lpstr>Slide 32</vt:lpstr>
      <vt:lpstr>Slide 33</vt:lpstr>
      <vt:lpstr>Long-run Cost Functions</vt:lpstr>
      <vt:lpstr>Long-run Average Cost Function</vt:lpstr>
      <vt:lpstr>Key Steps: Cost Estimation Process</vt:lpstr>
      <vt:lpstr>Slide 37</vt:lpstr>
      <vt:lpstr>The Survivor Technique</vt:lpstr>
      <vt:lpstr>Economies of Scope</vt:lpstr>
      <vt:lpstr>Break-even Analysis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Production Theory</dc:title>
  <dc:creator>Kathey Nantz</dc:creator>
  <cp:lastModifiedBy>napd856</cp:lastModifiedBy>
  <cp:revision>30</cp:revision>
  <dcterms:created xsi:type="dcterms:W3CDTF">1998-12-15T19:44:23Z</dcterms:created>
  <dcterms:modified xsi:type="dcterms:W3CDTF">2013-01-13T12:06:36Z</dcterms:modified>
</cp:coreProperties>
</file>